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121"/>
  </p:notesMasterIdLst>
  <p:sldIdLst>
    <p:sldId id="256" r:id="rId2"/>
    <p:sldId id="257" r:id="rId3"/>
    <p:sldId id="260" r:id="rId4"/>
    <p:sldId id="264" r:id="rId5"/>
    <p:sldId id="259" r:id="rId6"/>
    <p:sldId id="258" r:id="rId7"/>
    <p:sldId id="261" r:id="rId8"/>
    <p:sldId id="262" r:id="rId9"/>
    <p:sldId id="268" r:id="rId10"/>
    <p:sldId id="263" r:id="rId11"/>
    <p:sldId id="265" r:id="rId12"/>
    <p:sldId id="267" r:id="rId13"/>
    <p:sldId id="270" r:id="rId14"/>
    <p:sldId id="319" r:id="rId15"/>
    <p:sldId id="266" r:id="rId16"/>
    <p:sldId id="269" r:id="rId17"/>
    <p:sldId id="273" r:id="rId18"/>
    <p:sldId id="272" r:id="rId19"/>
    <p:sldId id="274" r:id="rId20"/>
    <p:sldId id="276" r:id="rId21"/>
    <p:sldId id="277" r:id="rId22"/>
    <p:sldId id="278" r:id="rId23"/>
    <p:sldId id="280" r:id="rId24"/>
    <p:sldId id="281" r:id="rId25"/>
    <p:sldId id="282" r:id="rId26"/>
    <p:sldId id="284" r:id="rId27"/>
    <p:sldId id="285" r:id="rId28"/>
    <p:sldId id="286" r:id="rId29"/>
    <p:sldId id="320" r:id="rId30"/>
    <p:sldId id="321" r:id="rId31"/>
    <p:sldId id="322" r:id="rId32"/>
    <p:sldId id="323" r:id="rId33"/>
    <p:sldId id="324" r:id="rId34"/>
    <p:sldId id="287" r:id="rId35"/>
    <p:sldId id="326" r:id="rId36"/>
    <p:sldId id="384" r:id="rId37"/>
    <p:sldId id="385" r:id="rId38"/>
    <p:sldId id="327" r:id="rId39"/>
    <p:sldId id="325" r:id="rId40"/>
    <p:sldId id="333" r:id="rId41"/>
    <p:sldId id="293" r:id="rId42"/>
    <p:sldId id="294" r:id="rId43"/>
    <p:sldId id="290" r:id="rId44"/>
    <p:sldId id="288" r:id="rId45"/>
    <p:sldId id="289" r:id="rId46"/>
    <p:sldId id="291" r:id="rId47"/>
    <p:sldId id="303" r:id="rId48"/>
    <p:sldId id="304" r:id="rId49"/>
    <p:sldId id="305" r:id="rId50"/>
    <p:sldId id="306" r:id="rId51"/>
    <p:sldId id="329" r:id="rId52"/>
    <p:sldId id="328" r:id="rId53"/>
    <p:sldId id="334" r:id="rId54"/>
    <p:sldId id="335" r:id="rId55"/>
    <p:sldId id="336" r:id="rId56"/>
    <p:sldId id="307" r:id="rId57"/>
    <p:sldId id="312" r:id="rId58"/>
    <p:sldId id="310" r:id="rId59"/>
    <p:sldId id="308" r:id="rId60"/>
    <p:sldId id="311" r:id="rId61"/>
    <p:sldId id="313" r:id="rId62"/>
    <p:sldId id="314" r:id="rId63"/>
    <p:sldId id="315" r:id="rId64"/>
    <p:sldId id="316" r:id="rId65"/>
    <p:sldId id="317" r:id="rId66"/>
    <p:sldId id="318" r:id="rId67"/>
    <p:sldId id="309" r:id="rId68"/>
    <p:sldId id="332" r:id="rId69"/>
    <p:sldId id="296" r:id="rId70"/>
    <p:sldId id="330" r:id="rId71"/>
    <p:sldId id="292" r:id="rId72"/>
    <p:sldId id="297" r:id="rId73"/>
    <p:sldId id="337" r:id="rId74"/>
    <p:sldId id="338" r:id="rId75"/>
    <p:sldId id="339" r:id="rId76"/>
    <p:sldId id="340" r:id="rId77"/>
    <p:sldId id="341" r:id="rId78"/>
    <p:sldId id="342" r:id="rId79"/>
    <p:sldId id="343" r:id="rId80"/>
    <p:sldId id="344" r:id="rId81"/>
    <p:sldId id="345" r:id="rId82"/>
    <p:sldId id="346" r:id="rId83"/>
    <p:sldId id="347" r:id="rId84"/>
    <p:sldId id="348" r:id="rId85"/>
    <p:sldId id="349" r:id="rId86"/>
    <p:sldId id="350" r:id="rId87"/>
    <p:sldId id="351" r:id="rId88"/>
    <p:sldId id="352" r:id="rId89"/>
    <p:sldId id="355" r:id="rId90"/>
    <p:sldId id="356" r:id="rId91"/>
    <p:sldId id="353" r:id="rId92"/>
    <p:sldId id="354" r:id="rId93"/>
    <p:sldId id="357" r:id="rId94"/>
    <p:sldId id="358" r:id="rId95"/>
    <p:sldId id="359" r:id="rId96"/>
    <p:sldId id="360" r:id="rId97"/>
    <p:sldId id="361" r:id="rId98"/>
    <p:sldId id="362" r:id="rId99"/>
    <p:sldId id="363" r:id="rId100"/>
    <p:sldId id="364" r:id="rId101"/>
    <p:sldId id="365" r:id="rId102"/>
    <p:sldId id="366" r:id="rId103"/>
    <p:sldId id="367" r:id="rId104"/>
    <p:sldId id="368" r:id="rId105"/>
    <p:sldId id="369" r:id="rId106"/>
    <p:sldId id="370" r:id="rId107"/>
    <p:sldId id="371" r:id="rId108"/>
    <p:sldId id="372" r:id="rId109"/>
    <p:sldId id="373" r:id="rId110"/>
    <p:sldId id="374" r:id="rId111"/>
    <p:sldId id="375" r:id="rId112"/>
    <p:sldId id="376" r:id="rId113"/>
    <p:sldId id="378" r:id="rId114"/>
    <p:sldId id="379" r:id="rId115"/>
    <p:sldId id="380" r:id="rId116"/>
    <p:sldId id="381" r:id="rId117"/>
    <p:sldId id="383" r:id="rId118"/>
    <p:sldId id="382" r:id="rId119"/>
    <p:sldId id="300" r:id="rId12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6" autoAdjust="0"/>
    <p:restoredTop sz="94737" autoAdjust="0"/>
  </p:normalViewPr>
  <p:slideViewPr>
    <p:cSldViewPr>
      <p:cViewPr varScale="1">
        <p:scale>
          <a:sx n="62" d="100"/>
          <a:sy n="62" d="100"/>
        </p:scale>
        <p:origin x="1348" y="14"/>
      </p:cViewPr>
      <p:guideLst>
        <p:guide orient="horz" pos="2160"/>
        <p:guide pos="2880"/>
      </p:guideLst>
    </p:cSldViewPr>
  </p:slideViewPr>
  <p:outlineViewPr>
    <p:cViewPr>
      <p:scale>
        <a:sx n="33" d="100"/>
        <a:sy n="33" d="100"/>
      </p:scale>
      <p:origin x="53" y="6595"/>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3CE923-22C1-4B18-A683-AE6862CB8FC2}"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s-ES"/>
        </a:p>
      </dgm:t>
    </dgm:pt>
    <dgm:pt modelId="{5CC8DDFB-7397-4AFA-AF11-8B06DC99FDCB}">
      <dgm:prSet phldrT="[Texto]"/>
      <dgm:spPr/>
      <dgm:t>
        <a:bodyPr/>
        <a:lstStyle/>
        <a:p>
          <a:r>
            <a:rPr lang="es-ES" dirty="0"/>
            <a:t>Recopilar información</a:t>
          </a:r>
        </a:p>
      </dgm:t>
    </dgm:pt>
    <dgm:pt modelId="{EC3A336A-9597-4D30-9307-8B32ED011B0F}" type="parTrans" cxnId="{1FE3B73F-5796-42D7-AA13-8AB9D08FC27C}">
      <dgm:prSet/>
      <dgm:spPr/>
      <dgm:t>
        <a:bodyPr/>
        <a:lstStyle/>
        <a:p>
          <a:endParaRPr lang="es-ES"/>
        </a:p>
      </dgm:t>
    </dgm:pt>
    <dgm:pt modelId="{A6EF8F22-77AC-45F0-BA9B-C7C48FCC1D36}" type="sibTrans" cxnId="{1FE3B73F-5796-42D7-AA13-8AB9D08FC27C}">
      <dgm:prSet/>
      <dgm:spPr/>
      <dgm:t>
        <a:bodyPr/>
        <a:lstStyle/>
        <a:p>
          <a:endParaRPr lang="es-ES"/>
        </a:p>
      </dgm:t>
    </dgm:pt>
    <dgm:pt modelId="{5B6CEA71-5767-4CB1-9990-AE0699104AE3}">
      <dgm:prSet phldrT="[Texto]"/>
      <dgm:spPr/>
      <dgm:t>
        <a:bodyPr/>
        <a:lstStyle/>
        <a:p>
          <a:r>
            <a:rPr lang="es-ES" dirty="0"/>
            <a:t>Lectura rápida</a:t>
          </a:r>
        </a:p>
      </dgm:t>
    </dgm:pt>
    <dgm:pt modelId="{D11C4DE1-F602-402F-93CC-E02C5AF2BCDD}" type="parTrans" cxnId="{A07D9E00-4D83-4EF5-B00D-C3B536971121}">
      <dgm:prSet/>
      <dgm:spPr/>
      <dgm:t>
        <a:bodyPr/>
        <a:lstStyle/>
        <a:p>
          <a:endParaRPr lang="es-ES"/>
        </a:p>
      </dgm:t>
    </dgm:pt>
    <dgm:pt modelId="{3D9F776A-C5DF-482B-A9A6-34CAB574A0C9}" type="sibTrans" cxnId="{A07D9E00-4D83-4EF5-B00D-C3B536971121}">
      <dgm:prSet/>
      <dgm:spPr/>
      <dgm:t>
        <a:bodyPr/>
        <a:lstStyle/>
        <a:p>
          <a:endParaRPr lang="es-ES"/>
        </a:p>
      </dgm:t>
    </dgm:pt>
    <dgm:pt modelId="{3CE28DC8-DE9E-4FAC-A5EF-335D64F650D5}">
      <dgm:prSet phldrT="[Texto]"/>
      <dgm:spPr/>
      <dgm:t>
        <a:bodyPr/>
        <a:lstStyle/>
        <a:p>
          <a:r>
            <a:rPr lang="es-ES" dirty="0"/>
            <a:t>Organizar información</a:t>
          </a:r>
        </a:p>
      </dgm:t>
    </dgm:pt>
    <dgm:pt modelId="{F11D08F1-F522-4979-B3AE-6D0D486EB78D}" type="parTrans" cxnId="{97A2C486-D604-417B-B3AB-C261A1731B35}">
      <dgm:prSet/>
      <dgm:spPr/>
      <dgm:t>
        <a:bodyPr/>
        <a:lstStyle/>
        <a:p>
          <a:endParaRPr lang="es-ES"/>
        </a:p>
      </dgm:t>
    </dgm:pt>
    <dgm:pt modelId="{75005FF0-665A-49E0-A721-00A7D6B41138}" type="sibTrans" cxnId="{97A2C486-D604-417B-B3AB-C261A1731B35}">
      <dgm:prSet/>
      <dgm:spPr/>
      <dgm:t>
        <a:bodyPr/>
        <a:lstStyle/>
        <a:p>
          <a:endParaRPr lang="es-ES"/>
        </a:p>
      </dgm:t>
    </dgm:pt>
    <dgm:pt modelId="{23EA7889-4EC2-47E8-B467-7C683DE2ACE8}">
      <dgm:prSet phldrT="[Texto]"/>
      <dgm:spPr/>
      <dgm:t>
        <a:bodyPr/>
        <a:lstStyle/>
        <a:p>
          <a:r>
            <a:rPr lang="es-ES" dirty="0"/>
            <a:t>Lectura atenta</a:t>
          </a:r>
        </a:p>
      </dgm:t>
    </dgm:pt>
    <dgm:pt modelId="{3274CCB8-1863-4C6A-8BE6-0EBBB7C8D50F}" type="parTrans" cxnId="{E873E522-A503-4E08-BF8D-052672A542A7}">
      <dgm:prSet/>
      <dgm:spPr/>
      <dgm:t>
        <a:bodyPr/>
        <a:lstStyle/>
        <a:p>
          <a:endParaRPr lang="es-ES"/>
        </a:p>
      </dgm:t>
    </dgm:pt>
    <dgm:pt modelId="{D8A06198-1626-40F4-8E6F-A3E1B65CFE55}" type="sibTrans" cxnId="{E873E522-A503-4E08-BF8D-052672A542A7}">
      <dgm:prSet/>
      <dgm:spPr/>
      <dgm:t>
        <a:bodyPr/>
        <a:lstStyle/>
        <a:p>
          <a:endParaRPr lang="es-ES"/>
        </a:p>
      </dgm:t>
    </dgm:pt>
    <dgm:pt modelId="{22D352BC-57F9-4AD6-BB29-929F83601644}">
      <dgm:prSet phldrT="[Texto]" custT="1"/>
      <dgm:spPr/>
      <dgm:t>
        <a:bodyPr/>
        <a:lstStyle/>
        <a:p>
          <a:r>
            <a:rPr lang="es-ES" sz="1600" b="1" dirty="0">
              <a:solidFill>
                <a:srgbClr val="FF0000"/>
              </a:solidFill>
            </a:rPr>
            <a:t>PLAN BÁSICO</a:t>
          </a:r>
        </a:p>
      </dgm:t>
    </dgm:pt>
    <dgm:pt modelId="{30207CBF-1B7B-40B2-9C9C-4CDB5473651E}" type="parTrans" cxnId="{3519D128-D7A7-4F97-8748-2FC9747D3052}">
      <dgm:prSet/>
      <dgm:spPr/>
      <dgm:t>
        <a:bodyPr/>
        <a:lstStyle/>
        <a:p>
          <a:endParaRPr lang="es-ES"/>
        </a:p>
      </dgm:t>
    </dgm:pt>
    <dgm:pt modelId="{CF0C58FD-FC40-4070-9B36-1FBB49D19EEA}" type="sibTrans" cxnId="{3519D128-D7A7-4F97-8748-2FC9747D3052}">
      <dgm:prSet/>
      <dgm:spPr/>
      <dgm:t>
        <a:bodyPr/>
        <a:lstStyle/>
        <a:p>
          <a:endParaRPr lang="es-ES"/>
        </a:p>
      </dgm:t>
    </dgm:pt>
    <dgm:pt modelId="{8E71DDC7-DBF6-4138-B49F-2648FE2EB1F2}" type="pres">
      <dgm:prSet presAssocID="{723CE923-22C1-4B18-A683-AE6862CB8FC2}" presName="cycle" presStyleCnt="0">
        <dgm:presLayoutVars>
          <dgm:dir/>
          <dgm:resizeHandles val="exact"/>
        </dgm:presLayoutVars>
      </dgm:prSet>
      <dgm:spPr/>
    </dgm:pt>
    <dgm:pt modelId="{691E69B5-6D2F-4E0C-9D8C-C6C78F0ED8E1}" type="pres">
      <dgm:prSet presAssocID="{22D352BC-57F9-4AD6-BB29-929F83601644}" presName="dummy" presStyleCnt="0"/>
      <dgm:spPr/>
    </dgm:pt>
    <dgm:pt modelId="{3F907F6D-055C-4C00-8DB9-43EEC18C1D0E}" type="pres">
      <dgm:prSet presAssocID="{22D352BC-57F9-4AD6-BB29-929F83601644}" presName="node" presStyleLbl="revTx" presStyleIdx="0" presStyleCnt="5">
        <dgm:presLayoutVars>
          <dgm:bulletEnabled val="1"/>
        </dgm:presLayoutVars>
      </dgm:prSet>
      <dgm:spPr/>
    </dgm:pt>
    <dgm:pt modelId="{F9DA0241-9749-459A-98ED-38A032DF7120}" type="pres">
      <dgm:prSet presAssocID="{CF0C58FD-FC40-4070-9B36-1FBB49D19EEA}" presName="sibTrans" presStyleLbl="node1" presStyleIdx="0" presStyleCnt="5"/>
      <dgm:spPr/>
    </dgm:pt>
    <dgm:pt modelId="{05E9001D-DD26-4DA6-B351-E710721DE48D}" type="pres">
      <dgm:prSet presAssocID="{5CC8DDFB-7397-4AFA-AF11-8B06DC99FDCB}" presName="dummy" presStyleCnt="0"/>
      <dgm:spPr/>
    </dgm:pt>
    <dgm:pt modelId="{1011940A-C059-4018-B3DF-5DDC0BF3732C}" type="pres">
      <dgm:prSet presAssocID="{5CC8DDFB-7397-4AFA-AF11-8B06DC99FDCB}" presName="node" presStyleLbl="revTx" presStyleIdx="1" presStyleCnt="5">
        <dgm:presLayoutVars>
          <dgm:bulletEnabled val="1"/>
        </dgm:presLayoutVars>
      </dgm:prSet>
      <dgm:spPr/>
    </dgm:pt>
    <dgm:pt modelId="{121AD516-0BDC-46C1-9BF2-BD5B80DAECCF}" type="pres">
      <dgm:prSet presAssocID="{A6EF8F22-77AC-45F0-BA9B-C7C48FCC1D36}" presName="sibTrans" presStyleLbl="node1" presStyleIdx="1" presStyleCnt="5"/>
      <dgm:spPr/>
    </dgm:pt>
    <dgm:pt modelId="{F373523C-2452-4A3C-B896-D60B6D5B861E}" type="pres">
      <dgm:prSet presAssocID="{5B6CEA71-5767-4CB1-9990-AE0699104AE3}" presName="dummy" presStyleCnt="0"/>
      <dgm:spPr/>
    </dgm:pt>
    <dgm:pt modelId="{33143D69-4A5E-4362-BAE3-735DF48BDD22}" type="pres">
      <dgm:prSet presAssocID="{5B6CEA71-5767-4CB1-9990-AE0699104AE3}" presName="node" presStyleLbl="revTx" presStyleIdx="2" presStyleCnt="5">
        <dgm:presLayoutVars>
          <dgm:bulletEnabled val="1"/>
        </dgm:presLayoutVars>
      </dgm:prSet>
      <dgm:spPr/>
    </dgm:pt>
    <dgm:pt modelId="{94440D5D-7EEF-473E-8273-201A76842DFD}" type="pres">
      <dgm:prSet presAssocID="{3D9F776A-C5DF-482B-A9A6-34CAB574A0C9}" presName="sibTrans" presStyleLbl="node1" presStyleIdx="2" presStyleCnt="5"/>
      <dgm:spPr/>
    </dgm:pt>
    <dgm:pt modelId="{2463811C-771D-4C8C-8060-2C260113757B}" type="pres">
      <dgm:prSet presAssocID="{3CE28DC8-DE9E-4FAC-A5EF-335D64F650D5}" presName="dummy" presStyleCnt="0"/>
      <dgm:spPr/>
    </dgm:pt>
    <dgm:pt modelId="{1B806095-2EA6-4A46-BA51-5BF9F630413B}" type="pres">
      <dgm:prSet presAssocID="{3CE28DC8-DE9E-4FAC-A5EF-335D64F650D5}" presName="node" presStyleLbl="revTx" presStyleIdx="3" presStyleCnt="5">
        <dgm:presLayoutVars>
          <dgm:bulletEnabled val="1"/>
        </dgm:presLayoutVars>
      </dgm:prSet>
      <dgm:spPr/>
    </dgm:pt>
    <dgm:pt modelId="{29E717B2-1805-4B92-BACB-FE2C4C29B7F2}" type="pres">
      <dgm:prSet presAssocID="{75005FF0-665A-49E0-A721-00A7D6B41138}" presName="sibTrans" presStyleLbl="node1" presStyleIdx="3" presStyleCnt="5"/>
      <dgm:spPr/>
    </dgm:pt>
    <dgm:pt modelId="{A8CE0933-7CC1-43E6-965B-CE8E5534DD9F}" type="pres">
      <dgm:prSet presAssocID="{23EA7889-4EC2-47E8-B467-7C683DE2ACE8}" presName="dummy" presStyleCnt="0"/>
      <dgm:spPr/>
    </dgm:pt>
    <dgm:pt modelId="{8E586503-17EA-4A0F-96F1-04390608483B}" type="pres">
      <dgm:prSet presAssocID="{23EA7889-4EC2-47E8-B467-7C683DE2ACE8}" presName="node" presStyleLbl="revTx" presStyleIdx="4" presStyleCnt="5">
        <dgm:presLayoutVars>
          <dgm:bulletEnabled val="1"/>
        </dgm:presLayoutVars>
      </dgm:prSet>
      <dgm:spPr/>
    </dgm:pt>
    <dgm:pt modelId="{E9BCC569-6864-4BDB-A71C-BA3B2C496ABF}" type="pres">
      <dgm:prSet presAssocID="{D8A06198-1626-40F4-8E6F-A3E1B65CFE55}" presName="sibTrans" presStyleLbl="node1" presStyleIdx="4" presStyleCnt="5"/>
      <dgm:spPr/>
    </dgm:pt>
  </dgm:ptLst>
  <dgm:cxnLst>
    <dgm:cxn modelId="{A07D9E00-4D83-4EF5-B00D-C3B536971121}" srcId="{723CE923-22C1-4B18-A683-AE6862CB8FC2}" destId="{5B6CEA71-5767-4CB1-9990-AE0699104AE3}" srcOrd="2" destOrd="0" parTransId="{D11C4DE1-F602-402F-93CC-E02C5AF2BCDD}" sibTransId="{3D9F776A-C5DF-482B-A9A6-34CAB574A0C9}"/>
    <dgm:cxn modelId="{EAE22116-64C8-42E3-B7DA-9B8918C4889C}" type="presOf" srcId="{5B6CEA71-5767-4CB1-9990-AE0699104AE3}" destId="{33143D69-4A5E-4362-BAE3-735DF48BDD22}" srcOrd="0" destOrd="0" presId="urn:microsoft.com/office/officeart/2005/8/layout/cycle1"/>
    <dgm:cxn modelId="{E873E522-A503-4E08-BF8D-052672A542A7}" srcId="{723CE923-22C1-4B18-A683-AE6862CB8FC2}" destId="{23EA7889-4EC2-47E8-B467-7C683DE2ACE8}" srcOrd="4" destOrd="0" parTransId="{3274CCB8-1863-4C6A-8BE6-0EBBB7C8D50F}" sibTransId="{D8A06198-1626-40F4-8E6F-A3E1B65CFE55}"/>
    <dgm:cxn modelId="{3519D128-D7A7-4F97-8748-2FC9747D3052}" srcId="{723CE923-22C1-4B18-A683-AE6862CB8FC2}" destId="{22D352BC-57F9-4AD6-BB29-929F83601644}" srcOrd="0" destOrd="0" parTransId="{30207CBF-1B7B-40B2-9C9C-4CDB5473651E}" sibTransId="{CF0C58FD-FC40-4070-9B36-1FBB49D19EEA}"/>
    <dgm:cxn modelId="{9E8EF537-AB6E-45F2-9518-C6A9E6235D3F}" type="presOf" srcId="{A6EF8F22-77AC-45F0-BA9B-C7C48FCC1D36}" destId="{121AD516-0BDC-46C1-9BF2-BD5B80DAECCF}" srcOrd="0" destOrd="0" presId="urn:microsoft.com/office/officeart/2005/8/layout/cycle1"/>
    <dgm:cxn modelId="{1FE3B73F-5796-42D7-AA13-8AB9D08FC27C}" srcId="{723CE923-22C1-4B18-A683-AE6862CB8FC2}" destId="{5CC8DDFB-7397-4AFA-AF11-8B06DC99FDCB}" srcOrd="1" destOrd="0" parTransId="{EC3A336A-9597-4D30-9307-8B32ED011B0F}" sibTransId="{A6EF8F22-77AC-45F0-BA9B-C7C48FCC1D36}"/>
    <dgm:cxn modelId="{39A03E71-7806-4745-96B3-2DE3210B78B3}" type="presOf" srcId="{22D352BC-57F9-4AD6-BB29-929F83601644}" destId="{3F907F6D-055C-4C00-8DB9-43EEC18C1D0E}" srcOrd="0" destOrd="0" presId="urn:microsoft.com/office/officeart/2005/8/layout/cycle1"/>
    <dgm:cxn modelId="{F5DC5573-D7E0-4F43-917E-ADFC80C17470}" type="presOf" srcId="{D8A06198-1626-40F4-8E6F-A3E1B65CFE55}" destId="{E9BCC569-6864-4BDB-A71C-BA3B2C496ABF}" srcOrd="0" destOrd="0" presId="urn:microsoft.com/office/officeart/2005/8/layout/cycle1"/>
    <dgm:cxn modelId="{A6F3DA85-6D74-4ED3-872F-CDE030EACEF8}" type="presOf" srcId="{3D9F776A-C5DF-482B-A9A6-34CAB574A0C9}" destId="{94440D5D-7EEF-473E-8273-201A76842DFD}" srcOrd="0" destOrd="0" presId="urn:microsoft.com/office/officeart/2005/8/layout/cycle1"/>
    <dgm:cxn modelId="{97A2C486-D604-417B-B3AB-C261A1731B35}" srcId="{723CE923-22C1-4B18-A683-AE6862CB8FC2}" destId="{3CE28DC8-DE9E-4FAC-A5EF-335D64F650D5}" srcOrd="3" destOrd="0" parTransId="{F11D08F1-F522-4979-B3AE-6D0D486EB78D}" sibTransId="{75005FF0-665A-49E0-A721-00A7D6B41138}"/>
    <dgm:cxn modelId="{233CE591-FC10-4D31-AA28-BC823F8447C8}" type="presOf" srcId="{CF0C58FD-FC40-4070-9B36-1FBB49D19EEA}" destId="{F9DA0241-9749-459A-98ED-38A032DF7120}" srcOrd="0" destOrd="0" presId="urn:microsoft.com/office/officeart/2005/8/layout/cycle1"/>
    <dgm:cxn modelId="{9636D292-E832-4B70-9CB5-E71528D2FC40}" type="presOf" srcId="{3CE28DC8-DE9E-4FAC-A5EF-335D64F650D5}" destId="{1B806095-2EA6-4A46-BA51-5BF9F630413B}" srcOrd="0" destOrd="0" presId="urn:microsoft.com/office/officeart/2005/8/layout/cycle1"/>
    <dgm:cxn modelId="{CEA8C79D-CCC7-453D-AD37-AE266D94E8A1}" type="presOf" srcId="{5CC8DDFB-7397-4AFA-AF11-8B06DC99FDCB}" destId="{1011940A-C059-4018-B3DF-5DDC0BF3732C}" srcOrd="0" destOrd="0" presId="urn:microsoft.com/office/officeart/2005/8/layout/cycle1"/>
    <dgm:cxn modelId="{EC2682A5-A552-46B7-9BFB-F939EC685D22}" type="presOf" srcId="{723CE923-22C1-4B18-A683-AE6862CB8FC2}" destId="{8E71DDC7-DBF6-4138-B49F-2648FE2EB1F2}" srcOrd="0" destOrd="0" presId="urn:microsoft.com/office/officeart/2005/8/layout/cycle1"/>
    <dgm:cxn modelId="{BCE553D9-BC6A-4E74-B771-9B2B65741488}" type="presOf" srcId="{75005FF0-665A-49E0-A721-00A7D6B41138}" destId="{29E717B2-1805-4B92-BACB-FE2C4C29B7F2}" srcOrd="0" destOrd="0" presId="urn:microsoft.com/office/officeart/2005/8/layout/cycle1"/>
    <dgm:cxn modelId="{7C890FE6-A793-407B-A20B-3693AF56FAD6}" type="presOf" srcId="{23EA7889-4EC2-47E8-B467-7C683DE2ACE8}" destId="{8E586503-17EA-4A0F-96F1-04390608483B}" srcOrd="0" destOrd="0" presId="urn:microsoft.com/office/officeart/2005/8/layout/cycle1"/>
    <dgm:cxn modelId="{3CA029DD-2BCD-4028-A287-F42BC87BD2FE}" type="presParOf" srcId="{8E71DDC7-DBF6-4138-B49F-2648FE2EB1F2}" destId="{691E69B5-6D2F-4E0C-9D8C-C6C78F0ED8E1}" srcOrd="0" destOrd="0" presId="urn:microsoft.com/office/officeart/2005/8/layout/cycle1"/>
    <dgm:cxn modelId="{E9D07478-F84C-4FA8-9D09-FF7142AADC37}" type="presParOf" srcId="{8E71DDC7-DBF6-4138-B49F-2648FE2EB1F2}" destId="{3F907F6D-055C-4C00-8DB9-43EEC18C1D0E}" srcOrd="1" destOrd="0" presId="urn:microsoft.com/office/officeart/2005/8/layout/cycle1"/>
    <dgm:cxn modelId="{0847FEA1-557A-4B04-BFF6-15E82CE7D80A}" type="presParOf" srcId="{8E71DDC7-DBF6-4138-B49F-2648FE2EB1F2}" destId="{F9DA0241-9749-459A-98ED-38A032DF7120}" srcOrd="2" destOrd="0" presId="urn:microsoft.com/office/officeart/2005/8/layout/cycle1"/>
    <dgm:cxn modelId="{BE90434F-B214-48EF-AD5D-0550809908C3}" type="presParOf" srcId="{8E71DDC7-DBF6-4138-B49F-2648FE2EB1F2}" destId="{05E9001D-DD26-4DA6-B351-E710721DE48D}" srcOrd="3" destOrd="0" presId="urn:microsoft.com/office/officeart/2005/8/layout/cycle1"/>
    <dgm:cxn modelId="{B53361A6-1FB3-440F-8E93-807459109479}" type="presParOf" srcId="{8E71DDC7-DBF6-4138-B49F-2648FE2EB1F2}" destId="{1011940A-C059-4018-B3DF-5DDC0BF3732C}" srcOrd="4" destOrd="0" presId="urn:microsoft.com/office/officeart/2005/8/layout/cycle1"/>
    <dgm:cxn modelId="{B35290C6-CD43-44AF-8D06-49F5A8EC1F0E}" type="presParOf" srcId="{8E71DDC7-DBF6-4138-B49F-2648FE2EB1F2}" destId="{121AD516-0BDC-46C1-9BF2-BD5B80DAECCF}" srcOrd="5" destOrd="0" presId="urn:microsoft.com/office/officeart/2005/8/layout/cycle1"/>
    <dgm:cxn modelId="{AFBA5F77-1BEB-409C-A21E-61CB81C9F734}" type="presParOf" srcId="{8E71DDC7-DBF6-4138-B49F-2648FE2EB1F2}" destId="{F373523C-2452-4A3C-B896-D60B6D5B861E}" srcOrd="6" destOrd="0" presId="urn:microsoft.com/office/officeart/2005/8/layout/cycle1"/>
    <dgm:cxn modelId="{13376108-154A-48B2-8A84-8E7434830CD1}" type="presParOf" srcId="{8E71DDC7-DBF6-4138-B49F-2648FE2EB1F2}" destId="{33143D69-4A5E-4362-BAE3-735DF48BDD22}" srcOrd="7" destOrd="0" presId="urn:microsoft.com/office/officeart/2005/8/layout/cycle1"/>
    <dgm:cxn modelId="{F617AC7C-543F-439F-80BD-6674B236E6B8}" type="presParOf" srcId="{8E71DDC7-DBF6-4138-B49F-2648FE2EB1F2}" destId="{94440D5D-7EEF-473E-8273-201A76842DFD}" srcOrd="8" destOrd="0" presId="urn:microsoft.com/office/officeart/2005/8/layout/cycle1"/>
    <dgm:cxn modelId="{F0E5FD33-0EE4-4171-A006-5F281E4E1F25}" type="presParOf" srcId="{8E71DDC7-DBF6-4138-B49F-2648FE2EB1F2}" destId="{2463811C-771D-4C8C-8060-2C260113757B}" srcOrd="9" destOrd="0" presId="urn:microsoft.com/office/officeart/2005/8/layout/cycle1"/>
    <dgm:cxn modelId="{FF1FF7D8-15BF-4CC7-9732-C692ECB9E608}" type="presParOf" srcId="{8E71DDC7-DBF6-4138-B49F-2648FE2EB1F2}" destId="{1B806095-2EA6-4A46-BA51-5BF9F630413B}" srcOrd="10" destOrd="0" presId="urn:microsoft.com/office/officeart/2005/8/layout/cycle1"/>
    <dgm:cxn modelId="{909C9257-D771-4D2D-BAEB-C1CD7B484CE7}" type="presParOf" srcId="{8E71DDC7-DBF6-4138-B49F-2648FE2EB1F2}" destId="{29E717B2-1805-4B92-BACB-FE2C4C29B7F2}" srcOrd="11" destOrd="0" presId="urn:microsoft.com/office/officeart/2005/8/layout/cycle1"/>
    <dgm:cxn modelId="{86002714-1C95-457A-B796-FBB5796ADA63}" type="presParOf" srcId="{8E71DDC7-DBF6-4138-B49F-2648FE2EB1F2}" destId="{A8CE0933-7CC1-43E6-965B-CE8E5534DD9F}" srcOrd="12" destOrd="0" presId="urn:microsoft.com/office/officeart/2005/8/layout/cycle1"/>
    <dgm:cxn modelId="{F12ED4E1-9A62-41B4-8969-67ED3962CDB2}" type="presParOf" srcId="{8E71DDC7-DBF6-4138-B49F-2648FE2EB1F2}" destId="{8E586503-17EA-4A0F-96F1-04390608483B}" srcOrd="13" destOrd="0" presId="urn:microsoft.com/office/officeart/2005/8/layout/cycle1"/>
    <dgm:cxn modelId="{AA267528-AF37-4620-923F-1E8C5BF5D0D6}" type="presParOf" srcId="{8E71DDC7-DBF6-4138-B49F-2648FE2EB1F2}" destId="{E9BCC569-6864-4BDB-A71C-BA3B2C496ABF}"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3CE923-22C1-4B18-A683-AE6862CB8FC2}"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s-ES"/>
        </a:p>
      </dgm:t>
    </dgm:pt>
    <dgm:pt modelId="{5CC8DDFB-7397-4AFA-AF11-8B06DC99FDCB}">
      <dgm:prSet phldrT="[Texto]"/>
      <dgm:spPr/>
      <dgm:t>
        <a:bodyPr/>
        <a:lstStyle/>
        <a:p>
          <a:r>
            <a:rPr lang="es-ES" dirty="0"/>
            <a:t>Recopilar información</a:t>
          </a:r>
        </a:p>
      </dgm:t>
    </dgm:pt>
    <dgm:pt modelId="{EC3A336A-9597-4D30-9307-8B32ED011B0F}" type="parTrans" cxnId="{1FE3B73F-5796-42D7-AA13-8AB9D08FC27C}">
      <dgm:prSet/>
      <dgm:spPr/>
      <dgm:t>
        <a:bodyPr/>
        <a:lstStyle/>
        <a:p>
          <a:endParaRPr lang="es-ES"/>
        </a:p>
      </dgm:t>
    </dgm:pt>
    <dgm:pt modelId="{A6EF8F22-77AC-45F0-BA9B-C7C48FCC1D36}" type="sibTrans" cxnId="{1FE3B73F-5796-42D7-AA13-8AB9D08FC27C}">
      <dgm:prSet/>
      <dgm:spPr/>
      <dgm:t>
        <a:bodyPr/>
        <a:lstStyle/>
        <a:p>
          <a:endParaRPr lang="es-ES"/>
        </a:p>
      </dgm:t>
    </dgm:pt>
    <dgm:pt modelId="{5B6CEA71-5767-4CB1-9990-AE0699104AE3}">
      <dgm:prSet phldrT="[Texto]"/>
      <dgm:spPr/>
      <dgm:t>
        <a:bodyPr/>
        <a:lstStyle/>
        <a:p>
          <a:r>
            <a:rPr lang="es-ES" dirty="0"/>
            <a:t>Lectura rápida</a:t>
          </a:r>
        </a:p>
      </dgm:t>
    </dgm:pt>
    <dgm:pt modelId="{D11C4DE1-F602-402F-93CC-E02C5AF2BCDD}" type="parTrans" cxnId="{A07D9E00-4D83-4EF5-B00D-C3B536971121}">
      <dgm:prSet/>
      <dgm:spPr/>
      <dgm:t>
        <a:bodyPr/>
        <a:lstStyle/>
        <a:p>
          <a:endParaRPr lang="es-ES"/>
        </a:p>
      </dgm:t>
    </dgm:pt>
    <dgm:pt modelId="{3D9F776A-C5DF-482B-A9A6-34CAB574A0C9}" type="sibTrans" cxnId="{A07D9E00-4D83-4EF5-B00D-C3B536971121}">
      <dgm:prSet/>
      <dgm:spPr/>
      <dgm:t>
        <a:bodyPr/>
        <a:lstStyle/>
        <a:p>
          <a:endParaRPr lang="es-ES"/>
        </a:p>
      </dgm:t>
    </dgm:pt>
    <dgm:pt modelId="{3CE28DC8-DE9E-4FAC-A5EF-335D64F650D5}">
      <dgm:prSet phldrT="[Texto]"/>
      <dgm:spPr/>
      <dgm:t>
        <a:bodyPr/>
        <a:lstStyle/>
        <a:p>
          <a:r>
            <a:rPr lang="es-ES" dirty="0"/>
            <a:t>Organizar información</a:t>
          </a:r>
        </a:p>
      </dgm:t>
    </dgm:pt>
    <dgm:pt modelId="{F11D08F1-F522-4979-B3AE-6D0D486EB78D}" type="parTrans" cxnId="{97A2C486-D604-417B-B3AB-C261A1731B35}">
      <dgm:prSet/>
      <dgm:spPr/>
      <dgm:t>
        <a:bodyPr/>
        <a:lstStyle/>
        <a:p>
          <a:endParaRPr lang="es-ES"/>
        </a:p>
      </dgm:t>
    </dgm:pt>
    <dgm:pt modelId="{75005FF0-665A-49E0-A721-00A7D6B41138}" type="sibTrans" cxnId="{97A2C486-D604-417B-B3AB-C261A1731B35}">
      <dgm:prSet/>
      <dgm:spPr/>
      <dgm:t>
        <a:bodyPr/>
        <a:lstStyle/>
        <a:p>
          <a:endParaRPr lang="es-ES"/>
        </a:p>
      </dgm:t>
    </dgm:pt>
    <dgm:pt modelId="{23EA7889-4EC2-47E8-B467-7C683DE2ACE8}">
      <dgm:prSet phldrT="[Texto]"/>
      <dgm:spPr/>
      <dgm:t>
        <a:bodyPr/>
        <a:lstStyle/>
        <a:p>
          <a:r>
            <a:rPr lang="es-ES" dirty="0"/>
            <a:t>Lectura atenta</a:t>
          </a:r>
        </a:p>
      </dgm:t>
    </dgm:pt>
    <dgm:pt modelId="{3274CCB8-1863-4C6A-8BE6-0EBBB7C8D50F}" type="parTrans" cxnId="{E873E522-A503-4E08-BF8D-052672A542A7}">
      <dgm:prSet/>
      <dgm:spPr/>
      <dgm:t>
        <a:bodyPr/>
        <a:lstStyle/>
        <a:p>
          <a:endParaRPr lang="es-ES"/>
        </a:p>
      </dgm:t>
    </dgm:pt>
    <dgm:pt modelId="{D8A06198-1626-40F4-8E6F-A3E1B65CFE55}" type="sibTrans" cxnId="{E873E522-A503-4E08-BF8D-052672A542A7}">
      <dgm:prSet/>
      <dgm:spPr/>
      <dgm:t>
        <a:bodyPr/>
        <a:lstStyle/>
        <a:p>
          <a:endParaRPr lang="es-ES"/>
        </a:p>
      </dgm:t>
    </dgm:pt>
    <dgm:pt modelId="{22D352BC-57F9-4AD6-BB29-929F83601644}">
      <dgm:prSet phldrT="[Texto]" custT="1"/>
      <dgm:spPr/>
      <dgm:t>
        <a:bodyPr/>
        <a:lstStyle/>
        <a:p>
          <a:r>
            <a:rPr lang="es-ES" sz="1600" b="1" dirty="0">
              <a:solidFill>
                <a:srgbClr val="FF0000"/>
              </a:solidFill>
            </a:rPr>
            <a:t>PLAN BÁSICO</a:t>
          </a:r>
        </a:p>
      </dgm:t>
    </dgm:pt>
    <dgm:pt modelId="{30207CBF-1B7B-40B2-9C9C-4CDB5473651E}" type="parTrans" cxnId="{3519D128-D7A7-4F97-8748-2FC9747D3052}">
      <dgm:prSet/>
      <dgm:spPr/>
      <dgm:t>
        <a:bodyPr/>
        <a:lstStyle/>
        <a:p>
          <a:endParaRPr lang="es-ES"/>
        </a:p>
      </dgm:t>
    </dgm:pt>
    <dgm:pt modelId="{CF0C58FD-FC40-4070-9B36-1FBB49D19EEA}" type="sibTrans" cxnId="{3519D128-D7A7-4F97-8748-2FC9747D3052}">
      <dgm:prSet/>
      <dgm:spPr/>
      <dgm:t>
        <a:bodyPr/>
        <a:lstStyle/>
        <a:p>
          <a:endParaRPr lang="es-ES"/>
        </a:p>
      </dgm:t>
    </dgm:pt>
    <dgm:pt modelId="{8E71DDC7-DBF6-4138-B49F-2648FE2EB1F2}" type="pres">
      <dgm:prSet presAssocID="{723CE923-22C1-4B18-A683-AE6862CB8FC2}" presName="cycle" presStyleCnt="0">
        <dgm:presLayoutVars>
          <dgm:dir/>
          <dgm:resizeHandles val="exact"/>
        </dgm:presLayoutVars>
      </dgm:prSet>
      <dgm:spPr/>
    </dgm:pt>
    <dgm:pt modelId="{691E69B5-6D2F-4E0C-9D8C-C6C78F0ED8E1}" type="pres">
      <dgm:prSet presAssocID="{22D352BC-57F9-4AD6-BB29-929F83601644}" presName="dummy" presStyleCnt="0"/>
      <dgm:spPr/>
    </dgm:pt>
    <dgm:pt modelId="{3F907F6D-055C-4C00-8DB9-43EEC18C1D0E}" type="pres">
      <dgm:prSet presAssocID="{22D352BC-57F9-4AD6-BB29-929F83601644}" presName="node" presStyleLbl="revTx" presStyleIdx="0" presStyleCnt="5">
        <dgm:presLayoutVars>
          <dgm:bulletEnabled val="1"/>
        </dgm:presLayoutVars>
      </dgm:prSet>
      <dgm:spPr/>
    </dgm:pt>
    <dgm:pt modelId="{F9DA0241-9749-459A-98ED-38A032DF7120}" type="pres">
      <dgm:prSet presAssocID="{CF0C58FD-FC40-4070-9B36-1FBB49D19EEA}" presName="sibTrans" presStyleLbl="node1" presStyleIdx="0" presStyleCnt="5"/>
      <dgm:spPr/>
    </dgm:pt>
    <dgm:pt modelId="{05E9001D-DD26-4DA6-B351-E710721DE48D}" type="pres">
      <dgm:prSet presAssocID="{5CC8DDFB-7397-4AFA-AF11-8B06DC99FDCB}" presName="dummy" presStyleCnt="0"/>
      <dgm:spPr/>
    </dgm:pt>
    <dgm:pt modelId="{1011940A-C059-4018-B3DF-5DDC0BF3732C}" type="pres">
      <dgm:prSet presAssocID="{5CC8DDFB-7397-4AFA-AF11-8B06DC99FDCB}" presName="node" presStyleLbl="revTx" presStyleIdx="1" presStyleCnt="5">
        <dgm:presLayoutVars>
          <dgm:bulletEnabled val="1"/>
        </dgm:presLayoutVars>
      </dgm:prSet>
      <dgm:spPr/>
    </dgm:pt>
    <dgm:pt modelId="{121AD516-0BDC-46C1-9BF2-BD5B80DAECCF}" type="pres">
      <dgm:prSet presAssocID="{A6EF8F22-77AC-45F0-BA9B-C7C48FCC1D36}" presName="sibTrans" presStyleLbl="node1" presStyleIdx="1" presStyleCnt="5"/>
      <dgm:spPr/>
    </dgm:pt>
    <dgm:pt modelId="{F373523C-2452-4A3C-B896-D60B6D5B861E}" type="pres">
      <dgm:prSet presAssocID="{5B6CEA71-5767-4CB1-9990-AE0699104AE3}" presName="dummy" presStyleCnt="0"/>
      <dgm:spPr/>
    </dgm:pt>
    <dgm:pt modelId="{33143D69-4A5E-4362-BAE3-735DF48BDD22}" type="pres">
      <dgm:prSet presAssocID="{5B6CEA71-5767-4CB1-9990-AE0699104AE3}" presName="node" presStyleLbl="revTx" presStyleIdx="2" presStyleCnt="5">
        <dgm:presLayoutVars>
          <dgm:bulletEnabled val="1"/>
        </dgm:presLayoutVars>
      </dgm:prSet>
      <dgm:spPr/>
    </dgm:pt>
    <dgm:pt modelId="{94440D5D-7EEF-473E-8273-201A76842DFD}" type="pres">
      <dgm:prSet presAssocID="{3D9F776A-C5DF-482B-A9A6-34CAB574A0C9}" presName="sibTrans" presStyleLbl="node1" presStyleIdx="2" presStyleCnt="5"/>
      <dgm:spPr/>
    </dgm:pt>
    <dgm:pt modelId="{2463811C-771D-4C8C-8060-2C260113757B}" type="pres">
      <dgm:prSet presAssocID="{3CE28DC8-DE9E-4FAC-A5EF-335D64F650D5}" presName="dummy" presStyleCnt="0"/>
      <dgm:spPr/>
    </dgm:pt>
    <dgm:pt modelId="{1B806095-2EA6-4A46-BA51-5BF9F630413B}" type="pres">
      <dgm:prSet presAssocID="{3CE28DC8-DE9E-4FAC-A5EF-335D64F650D5}" presName="node" presStyleLbl="revTx" presStyleIdx="3" presStyleCnt="5">
        <dgm:presLayoutVars>
          <dgm:bulletEnabled val="1"/>
        </dgm:presLayoutVars>
      </dgm:prSet>
      <dgm:spPr/>
    </dgm:pt>
    <dgm:pt modelId="{29E717B2-1805-4B92-BACB-FE2C4C29B7F2}" type="pres">
      <dgm:prSet presAssocID="{75005FF0-665A-49E0-A721-00A7D6B41138}" presName="sibTrans" presStyleLbl="node1" presStyleIdx="3" presStyleCnt="5"/>
      <dgm:spPr/>
    </dgm:pt>
    <dgm:pt modelId="{A8CE0933-7CC1-43E6-965B-CE8E5534DD9F}" type="pres">
      <dgm:prSet presAssocID="{23EA7889-4EC2-47E8-B467-7C683DE2ACE8}" presName="dummy" presStyleCnt="0"/>
      <dgm:spPr/>
    </dgm:pt>
    <dgm:pt modelId="{8E586503-17EA-4A0F-96F1-04390608483B}" type="pres">
      <dgm:prSet presAssocID="{23EA7889-4EC2-47E8-B467-7C683DE2ACE8}" presName="node" presStyleLbl="revTx" presStyleIdx="4" presStyleCnt="5">
        <dgm:presLayoutVars>
          <dgm:bulletEnabled val="1"/>
        </dgm:presLayoutVars>
      </dgm:prSet>
      <dgm:spPr/>
    </dgm:pt>
    <dgm:pt modelId="{E9BCC569-6864-4BDB-A71C-BA3B2C496ABF}" type="pres">
      <dgm:prSet presAssocID="{D8A06198-1626-40F4-8E6F-A3E1B65CFE55}" presName="sibTrans" presStyleLbl="node1" presStyleIdx="4" presStyleCnt="5"/>
      <dgm:spPr/>
    </dgm:pt>
  </dgm:ptLst>
  <dgm:cxnLst>
    <dgm:cxn modelId="{A07D9E00-4D83-4EF5-B00D-C3B536971121}" srcId="{723CE923-22C1-4B18-A683-AE6862CB8FC2}" destId="{5B6CEA71-5767-4CB1-9990-AE0699104AE3}" srcOrd="2" destOrd="0" parTransId="{D11C4DE1-F602-402F-93CC-E02C5AF2BCDD}" sibTransId="{3D9F776A-C5DF-482B-A9A6-34CAB574A0C9}"/>
    <dgm:cxn modelId="{B4671C11-7210-41EF-A8DA-85B9EDA3C764}" type="presOf" srcId="{3D9F776A-C5DF-482B-A9A6-34CAB574A0C9}" destId="{94440D5D-7EEF-473E-8273-201A76842DFD}" srcOrd="0" destOrd="0" presId="urn:microsoft.com/office/officeart/2005/8/layout/cycle1"/>
    <dgm:cxn modelId="{F0940D1D-985D-449E-8374-EAA71EBF8747}" type="presOf" srcId="{A6EF8F22-77AC-45F0-BA9B-C7C48FCC1D36}" destId="{121AD516-0BDC-46C1-9BF2-BD5B80DAECCF}" srcOrd="0" destOrd="0" presId="urn:microsoft.com/office/officeart/2005/8/layout/cycle1"/>
    <dgm:cxn modelId="{F972CD1F-8E20-4E67-9318-D2E4B4922CB0}" type="presOf" srcId="{723CE923-22C1-4B18-A683-AE6862CB8FC2}" destId="{8E71DDC7-DBF6-4138-B49F-2648FE2EB1F2}" srcOrd="0" destOrd="0" presId="urn:microsoft.com/office/officeart/2005/8/layout/cycle1"/>
    <dgm:cxn modelId="{E873E522-A503-4E08-BF8D-052672A542A7}" srcId="{723CE923-22C1-4B18-A683-AE6862CB8FC2}" destId="{23EA7889-4EC2-47E8-B467-7C683DE2ACE8}" srcOrd="4" destOrd="0" parTransId="{3274CCB8-1863-4C6A-8BE6-0EBBB7C8D50F}" sibTransId="{D8A06198-1626-40F4-8E6F-A3E1B65CFE55}"/>
    <dgm:cxn modelId="{AC63AD27-DCB6-46D2-A538-5A4A32982349}" type="presOf" srcId="{22D352BC-57F9-4AD6-BB29-929F83601644}" destId="{3F907F6D-055C-4C00-8DB9-43EEC18C1D0E}" srcOrd="0" destOrd="0" presId="urn:microsoft.com/office/officeart/2005/8/layout/cycle1"/>
    <dgm:cxn modelId="{3519D128-D7A7-4F97-8748-2FC9747D3052}" srcId="{723CE923-22C1-4B18-A683-AE6862CB8FC2}" destId="{22D352BC-57F9-4AD6-BB29-929F83601644}" srcOrd="0" destOrd="0" parTransId="{30207CBF-1B7B-40B2-9C9C-4CDB5473651E}" sibTransId="{CF0C58FD-FC40-4070-9B36-1FBB49D19EEA}"/>
    <dgm:cxn modelId="{15716839-0124-4DC2-8A4C-13D977537E0B}" type="presOf" srcId="{75005FF0-665A-49E0-A721-00A7D6B41138}" destId="{29E717B2-1805-4B92-BACB-FE2C4C29B7F2}" srcOrd="0" destOrd="0" presId="urn:microsoft.com/office/officeart/2005/8/layout/cycle1"/>
    <dgm:cxn modelId="{1FE3B73F-5796-42D7-AA13-8AB9D08FC27C}" srcId="{723CE923-22C1-4B18-A683-AE6862CB8FC2}" destId="{5CC8DDFB-7397-4AFA-AF11-8B06DC99FDCB}" srcOrd="1" destOrd="0" parTransId="{EC3A336A-9597-4D30-9307-8B32ED011B0F}" sibTransId="{A6EF8F22-77AC-45F0-BA9B-C7C48FCC1D36}"/>
    <dgm:cxn modelId="{21112A4F-3BDB-4979-88A2-6ECA9F74694B}" type="presOf" srcId="{3CE28DC8-DE9E-4FAC-A5EF-335D64F650D5}" destId="{1B806095-2EA6-4A46-BA51-5BF9F630413B}" srcOrd="0" destOrd="0" presId="urn:microsoft.com/office/officeart/2005/8/layout/cycle1"/>
    <dgm:cxn modelId="{97A2C486-D604-417B-B3AB-C261A1731B35}" srcId="{723CE923-22C1-4B18-A683-AE6862CB8FC2}" destId="{3CE28DC8-DE9E-4FAC-A5EF-335D64F650D5}" srcOrd="3" destOrd="0" parTransId="{F11D08F1-F522-4979-B3AE-6D0D486EB78D}" sibTransId="{75005FF0-665A-49E0-A721-00A7D6B41138}"/>
    <dgm:cxn modelId="{BC07B795-A9CA-4888-91FD-14B6BC625100}" type="presOf" srcId="{5CC8DDFB-7397-4AFA-AF11-8B06DC99FDCB}" destId="{1011940A-C059-4018-B3DF-5DDC0BF3732C}" srcOrd="0" destOrd="0" presId="urn:microsoft.com/office/officeart/2005/8/layout/cycle1"/>
    <dgm:cxn modelId="{B814489A-279C-4579-AC02-CBC847C82D80}" type="presOf" srcId="{D8A06198-1626-40F4-8E6F-A3E1B65CFE55}" destId="{E9BCC569-6864-4BDB-A71C-BA3B2C496ABF}" srcOrd="0" destOrd="0" presId="urn:microsoft.com/office/officeart/2005/8/layout/cycle1"/>
    <dgm:cxn modelId="{1137F0A7-ADEC-46BC-BCA0-92F14E0FD94E}" type="presOf" srcId="{5B6CEA71-5767-4CB1-9990-AE0699104AE3}" destId="{33143D69-4A5E-4362-BAE3-735DF48BDD22}" srcOrd="0" destOrd="0" presId="urn:microsoft.com/office/officeart/2005/8/layout/cycle1"/>
    <dgm:cxn modelId="{094A34EB-DEA4-44FA-AAC8-7D198C34C4ED}" type="presOf" srcId="{CF0C58FD-FC40-4070-9B36-1FBB49D19EEA}" destId="{F9DA0241-9749-459A-98ED-38A032DF7120}" srcOrd="0" destOrd="0" presId="urn:microsoft.com/office/officeart/2005/8/layout/cycle1"/>
    <dgm:cxn modelId="{1A9B26F2-96CD-464A-A120-BDD78F74A05A}" type="presOf" srcId="{23EA7889-4EC2-47E8-B467-7C683DE2ACE8}" destId="{8E586503-17EA-4A0F-96F1-04390608483B}" srcOrd="0" destOrd="0" presId="urn:microsoft.com/office/officeart/2005/8/layout/cycle1"/>
    <dgm:cxn modelId="{C4349C77-2C74-4C22-9B18-B652160C8D6B}" type="presParOf" srcId="{8E71DDC7-DBF6-4138-B49F-2648FE2EB1F2}" destId="{691E69B5-6D2F-4E0C-9D8C-C6C78F0ED8E1}" srcOrd="0" destOrd="0" presId="urn:microsoft.com/office/officeart/2005/8/layout/cycle1"/>
    <dgm:cxn modelId="{119DD9FB-A42E-4388-8F1F-1DFEA919D2F6}" type="presParOf" srcId="{8E71DDC7-DBF6-4138-B49F-2648FE2EB1F2}" destId="{3F907F6D-055C-4C00-8DB9-43EEC18C1D0E}" srcOrd="1" destOrd="0" presId="urn:microsoft.com/office/officeart/2005/8/layout/cycle1"/>
    <dgm:cxn modelId="{937D5E75-CAE7-427F-9B8B-1DB14A2F4CE4}" type="presParOf" srcId="{8E71DDC7-DBF6-4138-B49F-2648FE2EB1F2}" destId="{F9DA0241-9749-459A-98ED-38A032DF7120}" srcOrd="2" destOrd="0" presId="urn:microsoft.com/office/officeart/2005/8/layout/cycle1"/>
    <dgm:cxn modelId="{0E37A4D7-6E90-4B1C-B590-D312AAFA41D5}" type="presParOf" srcId="{8E71DDC7-DBF6-4138-B49F-2648FE2EB1F2}" destId="{05E9001D-DD26-4DA6-B351-E710721DE48D}" srcOrd="3" destOrd="0" presId="urn:microsoft.com/office/officeart/2005/8/layout/cycle1"/>
    <dgm:cxn modelId="{A0373B49-CC8A-405A-9922-833508DA0481}" type="presParOf" srcId="{8E71DDC7-DBF6-4138-B49F-2648FE2EB1F2}" destId="{1011940A-C059-4018-B3DF-5DDC0BF3732C}" srcOrd="4" destOrd="0" presId="urn:microsoft.com/office/officeart/2005/8/layout/cycle1"/>
    <dgm:cxn modelId="{346CC50C-8A2F-4E26-92FF-F95B3EB4E3A9}" type="presParOf" srcId="{8E71DDC7-DBF6-4138-B49F-2648FE2EB1F2}" destId="{121AD516-0BDC-46C1-9BF2-BD5B80DAECCF}" srcOrd="5" destOrd="0" presId="urn:microsoft.com/office/officeart/2005/8/layout/cycle1"/>
    <dgm:cxn modelId="{E0389E4B-74D6-473E-81FC-4157FED27D32}" type="presParOf" srcId="{8E71DDC7-DBF6-4138-B49F-2648FE2EB1F2}" destId="{F373523C-2452-4A3C-B896-D60B6D5B861E}" srcOrd="6" destOrd="0" presId="urn:microsoft.com/office/officeart/2005/8/layout/cycle1"/>
    <dgm:cxn modelId="{9AFF9F01-69C4-4652-9B4F-5D39D95EDC03}" type="presParOf" srcId="{8E71DDC7-DBF6-4138-B49F-2648FE2EB1F2}" destId="{33143D69-4A5E-4362-BAE3-735DF48BDD22}" srcOrd="7" destOrd="0" presId="urn:microsoft.com/office/officeart/2005/8/layout/cycle1"/>
    <dgm:cxn modelId="{03A7F833-D5E8-42D4-A8B6-28D57F90FE2D}" type="presParOf" srcId="{8E71DDC7-DBF6-4138-B49F-2648FE2EB1F2}" destId="{94440D5D-7EEF-473E-8273-201A76842DFD}" srcOrd="8" destOrd="0" presId="urn:microsoft.com/office/officeart/2005/8/layout/cycle1"/>
    <dgm:cxn modelId="{7A040100-A05C-4137-9E15-679B5984F948}" type="presParOf" srcId="{8E71DDC7-DBF6-4138-B49F-2648FE2EB1F2}" destId="{2463811C-771D-4C8C-8060-2C260113757B}" srcOrd="9" destOrd="0" presId="urn:microsoft.com/office/officeart/2005/8/layout/cycle1"/>
    <dgm:cxn modelId="{8A063099-538C-46D4-9D92-EAEBEAB18B4F}" type="presParOf" srcId="{8E71DDC7-DBF6-4138-B49F-2648FE2EB1F2}" destId="{1B806095-2EA6-4A46-BA51-5BF9F630413B}" srcOrd="10" destOrd="0" presId="urn:microsoft.com/office/officeart/2005/8/layout/cycle1"/>
    <dgm:cxn modelId="{65170FDD-F06D-4F6C-83EC-2449A690D637}" type="presParOf" srcId="{8E71DDC7-DBF6-4138-B49F-2648FE2EB1F2}" destId="{29E717B2-1805-4B92-BACB-FE2C4C29B7F2}" srcOrd="11" destOrd="0" presId="urn:microsoft.com/office/officeart/2005/8/layout/cycle1"/>
    <dgm:cxn modelId="{76B32D88-AAB4-4FCC-AB2A-C39243F8BBF8}" type="presParOf" srcId="{8E71DDC7-DBF6-4138-B49F-2648FE2EB1F2}" destId="{A8CE0933-7CC1-43E6-965B-CE8E5534DD9F}" srcOrd="12" destOrd="0" presId="urn:microsoft.com/office/officeart/2005/8/layout/cycle1"/>
    <dgm:cxn modelId="{CCF8F1A2-C5A4-4FD2-A8CD-F01D4F3EA901}" type="presParOf" srcId="{8E71DDC7-DBF6-4138-B49F-2648FE2EB1F2}" destId="{8E586503-17EA-4A0F-96F1-04390608483B}" srcOrd="13" destOrd="0" presId="urn:microsoft.com/office/officeart/2005/8/layout/cycle1"/>
    <dgm:cxn modelId="{F3633FD0-1E59-42CF-BDFA-A47D1B1E986B}" type="presParOf" srcId="{8E71DDC7-DBF6-4138-B49F-2648FE2EB1F2}" destId="{E9BCC569-6864-4BDB-A71C-BA3B2C496ABF}"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07F6D-055C-4C00-8DB9-43EEC18C1D0E}">
      <dsp:nvSpPr>
        <dsp:cNvPr id="0" name=""/>
        <dsp:cNvSpPr/>
      </dsp:nvSpPr>
      <dsp:spPr>
        <a:xfrm>
          <a:off x="3421002" y="30758"/>
          <a:ext cx="1017054" cy="1017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rgbClr val="FF0000"/>
              </a:solidFill>
            </a:rPr>
            <a:t>PLAN BÁSICO</a:t>
          </a:r>
        </a:p>
      </dsp:txBody>
      <dsp:txXfrm>
        <a:off x="3421002" y="30758"/>
        <a:ext cx="1017054" cy="1017054"/>
      </dsp:txXfrm>
    </dsp:sp>
    <dsp:sp modelId="{F9DA0241-9749-459A-98ED-38A032DF7120}">
      <dsp:nvSpPr>
        <dsp:cNvPr id="0" name=""/>
        <dsp:cNvSpPr/>
      </dsp:nvSpPr>
      <dsp:spPr>
        <a:xfrm>
          <a:off x="1024641" y="868"/>
          <a:ext cx="3818117" cy="3818117"/>
        </a:xfrm>
        <a:prstGeom prst="circularArrow">
          <a:avLst>
            <a:gd name="adj1" fmla="val 5194"/>
            <a:gd name="adj2" fmla="val 335488"/>
            <a:gd name="adj3" fmla="val 21294972"/>
            <a:gd name="adj4" fmla="val 19764723"/>
            <a:gd name="adj5" fmla="val 60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11940A-C059-4018-B3DF-5DDC0BF3732C}">
      <dsp:nvSpPr>
        <dsp:cNvPr id="0" name=""/>
        <dsp:cNvSpPr/>
      </dsp:nvSpPr>
      <dsp:spPr>
        <a:xfrm>
          <a:off x="4036458" y="1924938"/>
          <a:ext cx="1017054" cy="1017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S" sz="1300" kern="1200" dirty="0"/>
            <a:t>Recopilar información</a:t>
          </a:r>
        </a:p>
      </dsp:txBody>
      <dsp:txXfrm>
        <a:off x="4036458" y="1924938"/>
        <a:ext cx="1017054" cy="1017054"/>
      </dsp:txXfrm>
    </dsp:sp>
    <dsp:sp modelId="{121AD516-0BDC-46C1-9BF2-BD5B80DAECCF}">
      <dsp:nvSpPr>
        <dsp:cNvPr id="0" name=""/>
        <dsp:cNvSpPr/>
      </dsp:nvSpPr>
      <dsp:spPr>
        <a:xfrm>
          <a:off x="1024641" y="868"/>
          <a:ext cx="3818117" cy="3818117"/>
        </a:xfrm>
        <a:prstGeom prst="circularArrow">
          <a:avLst>
            <a:gd name="adj1" fmla="val 5194"/>
            <a:gd name="adj2" fmla="val 335488"/>
            <a:gd name="adj3" fmla="val 4016491"/>
            <a:gd name="adj4" fmla="val 2251786"/>
            <a:gd name="adj5" fmla="val 60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143D69-4A5E-4362-BAE3-735DF48BDD22}">
      <dsp:nvSpPr>
        <dsp:cNvPr id="0" name=""/>
        <dsp:cNvSpPr/>
      </dsp:nvSpPr>
      <dsp:spPr>
        <a:xfrm>
          <a:off x="2425172" y="3095606"/>
          <a:ext cx="1017054" cy="1017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S" sz="1300" kern="1200" dirty="0"/>
            <a:t>Lectura rápida</a:t>
          </a:r>
        </a:p>
      </dsp:txBody>
      <dsp:txXfrm>
        <a:off x="2425172" y="3095606"/>
        <a:ext cx="1017054" cy="1017054"/>
      </dsp:txXfrm>
    </dsp:sp>
    <dsp:sp modelId="{94440D5D-7EEF-473E-8273-201A76842DFD}">
      <dsp:nvSpPr>
        <dsp:cNvPr id="0" name=""/>
        <dsp:cNvSpPr/>
      </dsp:nvSpPr>
      <dsp:spPr>
        <a:xfrm>
          <a:off x="1024641" y="868"/>
          <a:ext cx="3818117" cy="3818117"/>
        </a:xfrm>
        <a:prstGeom prst="circularArrow">
          <a:avLst>
            <a:gd name="adj1" fmla="val 5194"/>
            <a:gd name="adj2" fmla="val 335488"/>
            <a:gd name="adj3" fmla="val 8212725"/>
            <a:gd name="adj4" fmla="val 6448021"/>
            <a:gd name="adj5" fmla="val 60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806095-2EA6-4A46-BA51-5BF9F630413B}">
      <dsp:nvSpPr>
        <dsp:cNvPr id="0" name=""/>
        <dsp:cNvSpPr/>
      </dsp:nvSpPr>
      <dsp:spPr>
        <a:xfrm>
          <a:off x="813887" y="1924938"/>
          <a:ext cx="1017054" cy="1017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S" sz="1300" kern="1200" dirty="0"/>
            <a:t>Organizar información</a:t>
          </a:r>
        </a:p>
      </dsp:txBody>
      <dsp:txXfrm>
        <a:off x="813887" y="1924938"/>
        <a:ext cx="1017054" cy="1017054"/>
      </dsp:txXfrm>
    </dsp:sp>
    <dsp:sp modelId="{29E717B2-1805-4B92-BACB-FE2C4C29B7F2}">
      <dsp:nvSpPr>
        <dsp:cNvPr id="0" name=""/>
        <dsp:cNvSpPr/>
      </dsp:nvSpPr>
      <dsp:spPr>
        <a:xfrm>
          <a:off x="1024641" y="868"/>
          <a:ext cx="3818117" cy="3818117"/>
        </a:xfrm>
        <a:prstGeom prst="circularArrow">
          <a:avLst>
            <a:gd name="adj1" fmla="val 5194"/>
            <a:gd name="adj2" fmla="val 335488"/>
            <a:gd name="adj3" fmla="val 12299789"/>
            <a:gd name="adj4" fmla="val 10769540"/>
            <a:gd name="adj5" fmla="val 60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586503-17EA-4A0F-96F1-04390608483B}">
      <dsp:nvSpPr>
        <dsp:cNvPr id="0" name=""/>
        <dsp:cNvSpPr/>
      </dsp:nvSpPr>
      <dsp:spPr>
        <a:xfrm>
          <a:off x="1429343" y="30758"/>
          <a:ext cx="1017054" cy="1017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S" sz="1300" kern="1200" dirty="0"/>
            <a:t>Lectura atenta</a:t>
          </a:r>
        </a:p>
      </dsp:txBody>
      <dsp:txXfrm>
        <a:off x="1429343" y="30758"/>
        <a:ext cx="1017054" cy="1017054"/>
      </dsp:txXfrm>
    </dsp:sp>
    <dsp:sp modelId="{E9BCC569-6864-4BDB-A71C-BA3B2C496ABF}">
      <dsp:nvSpPr>
        <dsp:cNvPr id="0" name=""/>
        <dsp:cNvSpPr/>
      </dsp:nvSpPr>
      <dsp:spPr>
        <a:xfrm>
          <a:off x="1024641" y="868"/>
          <a:ext cx="3818117" cy="3818117"/>
        </a:xfrm>
        <a:prstGeom prst="circularArrow">
          <a:avLst>
            <a:gd name="adj1" fmla="val 5194"/>
            <a:gd name="adj2" fmla="val 335488"/>
            <a:gd name="adj3" fmla="val 16867474"/>
            <a:gd name="adj4" fmla="val 15197038"/>
            <a:gd name="adj5" fmla="val 60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07F6D-055C-4C00-8DB9-43EEC18C1D0E}">
      <dsp:nvSpPr>
        <dsp:cNvPr id="0" name=""/>
        <dsp:cNvSpPr/>
      </dsp:nvSpPr>
      <dsp:spPr>
        <a:xfrm>
          <a:off x="3421002" y="30758"/>
          <a:ext cx="1017054" cy="1017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rgbClr val="FF0000"/>
              </a:solidFill>
            </a:rPr>
            <a:t>PLAN BÁSICO</a:t>
          </a:r>
        </a:p>
      </dsp:txBody>
      <dsp:txXfrm>
        <a:off x="3421002" y="30758"/>
        <a:ext cx="1017054" cy="1017054"/>
      </dsp:txXfrm>
    </dsp:sp>
    <dsp:sp modelId="{F9DA0241-9749-459A-98ED-38A032DF7120}">
      <dsp:nvSpPr>
        <dsp:cNvPr id="0" name=""/>
        <dsp:cNvSpPr/>
      </dsp:nvSpPr>
      <dsp:spPr>
        <a:xfrm>
          <a:off x="1024641" y="868"/>
          <a:ext cx="3818117" cy="3818117"/>
        </a:xfrm>
        <a:prstGeom prst="circularArrow">
          <a:avLst>
            <a:gd name="adj1" fmla="val 5194"/>
            <a:gd name="adj2" fmla="val 335488"/>
            <a:gd name="adj3" fmla="val 21294972"/>
            <a:gd name="adj4" fmla="val 19764723"/>
            <a:gd name="adj5" fmla="val 60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11940A-C059-4018-B3DF-5DDC0BF3732C}">
      <dsp:nvSpPr>
        <dsp:cNvPr id="0" name=""/>
        <dsp:cNvSpPr/>
      </dsp:nvSpPr>
      <dsp:spPr>
        <a:xfrm>
          <a:off x="4036458" y="1924938"/>
          <a:ext cx="1017054" cy="1017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S" sz="1300" kern="1200" dirty="0"/>
            <a:t>Recopilar información</a:t>
          </a:r>
        </a:p>
      </dsp:txBody>
      <dsp:txXfrm>
        <a:off x="4036458" y="1924938"/>
        <a:ext cx="1017054" cy="1017054"/>
      </dsp:txXfrm>
    </dsp:sp>
    <dsp:sp modelId="{121AD516-0BDC-46C1-9BF2-BD5B80DAECCF}">
      <dsp:nvSpPr>
        <dsp:cNvPr id="0" name=""/>
        <dsp:cNvSpPr/>
      </dsp:nvSpPr>
      <dsp:spPr>
        <a:xfrm>
          <a:off x="1024641" y="868"/>
          <a:ext cx="3818117" cy="3818117"/>
        </a:xfrm>
        <a:prstGeom prst="circularArrow">
          <a:avLst>
            <a:gd name="adj1" fmla="val 5194"/>
            <a:gd name="adj2" fmla="val 335488"/>
            <a:gd name="adj3" fmla="val 4016491"/>
            <a:gd name="adj4" fmla="val 2251786"/>
            <a:gd name="adj5" fmla="val 60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143D69-4A5E-4362-BAE3-735DF48BDD22}">
      <dsp:nvSpPr>
        <dsp:cNvPr id="0" name=""/>
        <dsp:cNvSpPr/>
      </dsp:nvSpPr>
      <dsp:spPr>
        <a:xfrm>
          <a:off x="2425172" y="3095606"/>
          <a:ext cx="1017054" cy="1017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S" sz="1300" kern="1200" dirty="0"/>
            <a:t>Lectura rápida</a:t>
          </a:r>
        </a:p>
      </dsp:txBody>
      <dsp:txXfrm>
        <a:off x="2425172" y="3095606"/>
        <a:ext cx="1017054" cy="1017054"/>
      </dsp:txXfrm>
    </dsp:sp>
    <dsp:sp modelId="{94440D5D-7EEF-473E-8273-201A76842DFD}">
      <dsp:nvSpPr>
        <dsp:cNvPr id="0" name=""/>
        <dsp:cNvSpPr/>
      </dsp:nvSpPr>
      <dsp:spPr>
        <a:xfrm>
          <a:off x="1024641" y="868"/>
          <a:ext cx="3818117" cy="3818117"/>
        </a:xfrm>
        <a:prstGeom prst="circularArrow">
          <a:avLst>
            <a:gd name="adj1" fmla="val 5194"/>
            <a:gd name="adj2" fmla="val 335488"/>
            <a:gd name="adj3" fmla="val 8212725"/>
            <a:gd name="adj4" fmla="val 6448021"/>
            <a:gd name="adj5" fmla="val 60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806095-2EA6-4A46-BA51-5BF9F630413B}">
      <dsp:nvSpPr>
        <dsp:cNvPr id="0" name=""/>
        <dsp:cNvSpPr/>
      </dsp:nvSpPr>
      <dsp:spPr>
        <a:xfrm>
          <a:off x="813887" y="1924938"/>
          <a:ext cx="1017054" cy="1017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S" sz="1300" kern="1200" dirty="0"/>
            <a:t>Organizar información</a:t>
          </a:r>
        </a:p>
      </dsp:txBody>
      <dsp:txXfrm>
        <a:off x="813887" y="1924938"/>
        <a:ext cx="1017054" cy="1017054"/>
      </dsp:txXfrm>
    </dsp:sp>
    <dsp:sp modelId="{29E717B2-1805-4B92-BACB-FE2C4C29B7F2}">
      <dsp:nvSpPr>
        <dsp:cNvPr id="0" name=""/>
        <dsp:cNvSpPr/>
      </dsp:nvSpPr>
      <dsp:spPr>
        <a:xfrm>
          <a:off x="1024641" y="868"/>
          <a:ext cx="3818117" cy="3818117"/>
        </a:xfrm>
        <a:prstGeom prst="circularArrow">
          <a:avLst>
            <a:gd name="adj1" fmla="val 5194"/>
            <a:gd name="adj2" fmla="val 335488"/>
            <a:gd name="adj3" fmla="val 12299789"/>
            <a:gd name="adj4" fmla="val 10769540"/>
            <a:gd name="adj5" fmla="val 60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586503-17EA-4A0F-96F1-04390608483B}">
      <dsp:nvSpPr>
        <dsp:cNvPr id="0" name=""/>
        <dsp:cNvSpPr/>
      </dsp:nvSpPr>
      <dsp:spPr>
        <a:xfrm>
          <a:off x="1429343" y="30758"/>
          <a:ext cx="1017054" cy="1017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S" sz="1300" kern="1200" dirty="0"/>
            <a:t>Lectura atenta</a:t>
          </a:r>
        </a:p>
      </dsp:txBody>
      <dsp:txXfrm>
        <a:off x="1429343" y="30758"/>
        <a:ext cx="1017054" cy="1017054"/>
      </dsp:txXfrm>
    </dsp:sp>
    <dsp:sp modelId="{E9BCC569-6864-4BDB-A71C-BA3B2C496ABF}">
      <dsp:nvSpPr>
        <dsp:cNvPr id="0" name=""/>
        <dsp:cNvSpPr/>
      </dsp:nvSpPr>
      <dsp:spPr>
        <a:xfrm>
          <a:off x="1024641" y="868"/>
          <a:ext cx="3818117" cy="3818117"/>
        </a:xfrm>
        <a:prstGeom prst="circularArrow">
          <a:avLst>
            <a:gd name="adj1" fmla="val 5194"/>
            <a:gd name="adj2" fmla="val 335488"/>
            <a:gd name="adj3" fmla="val 16867474"/>
            <a:gd name="adj4" fmla="val 15197038"/>
            <a:gd name="adj5" fmla="val 60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145E65-06B0-4316-ADD7-B3046B0B7259}" type="datetimeFigureOut">
              <a:rPr lang="es-ES" smtClean="0"/>
              <a:pPr/>
              <a:t>18/05/2022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31441B-379E-44D2-93BD-907058617A26}" type="slidenum">
              <a:rPr lang="es-ES" smtClean="0"/>
              <a:pPr/>
              <a:t>‹Nº›</a:t>
            </a:fld>
            <a:endParaRPr lang="es-ES"/>
          </a:p>
        </p:txBody>
      </p:sp>
    </p:spTree>
    <p:extLst>
      <p:ext uri="{BB962C8B-B14F-4D97-AF65-F5344CB8AC3E}">
        <p14:creationId xmlns:p14="http://schemas.microsoft.com/office/powerpoint/2010/main" val="307394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931441B-379E-44D2-93BD-907058617A26}" type="slidenum">
              <a:rPr lang="es-ES" smtClean="0"/>
              <a:pPr/>
              <a:t>72</a:t>
            </a:fld>
            <a:endParaRPr lang="es-ES"/>
          </a:p>
        </p:txBody>
      </p:sp>
    </p:spTree>
    <p:extLst>
      <p:ext uri="{BB962C8B-B14F-4D97-AF65-F5344CB8AC3E}">
        <p14:creationId xmlns:p14="http://schemas.microsoft.com/office/powerpoint/2010/main" val="1911337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7" name="Picture 6" descr="panels titl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4254612" cy="6858000"/>
          </a:xfrm>
          <a:prstGeom prst="rect">
            <a:avLst/>
          </a:prstGeom>
        </p:spPr>
      </p:pic>
      <p:sp>
        <p:nvSpPr>
          <p:cNvPr id="2" name="Title 1"/>
          <p:cNvSpPr>
            <a:spLocks noGrp="1"/>
          </p:cNvSpPr>
          <p:nvPr>
            <p:ph type="ctrTitle"/>
          </p:nvPr>
        </p:nvSpPr>
        <p:spPr>
          <a:xfrm>
            <a:off x="4572000" y="381000"/>
            <a:ext cx="4191000" cy="3067050"/>
          </a:xfrm>
        </p:spPr>
        <p:txBody>
          <a:bodyPr/>
          <a:lstStyle>
            <a:lvl1pPr>
              <a:defRPr sz="5400"/>
            </a:lvl1pPr>
          </a:lstStyle>
          <a:p>
            <a:r>
              <a:rPr lang="es-ES"/>
              <a:t>Haga clic para modificar el estilo de título del patrón</a:t>
            </a:r>
            <a:endParaRPr/>
          </a:p>
        </p:txBody>
      </p:sp>
      <p:sp>
        <p:nvSpPr>
          <p:cNvPr id="3" name="Subtitle 2"/>
          <p:cNvSpPr>
            <a:spLocks noGrp="1"/>
          </p:cNvSpPr>
          <p:nvPr>
            <p:ph type="subTitle" idx="1"/>
          </p:nvPr>
        </p:nvSpPr>
        <p:spPr>
          <a:xfrm>
            <a:off x="4572000" y="3810000"/>
            <a:ext cx="4191000" cy="1143000"/>
          </a:xfrm>
        </p:spPr>
        <p:txBody>
          <a:bodyPr>
            <a:normAutofit/>
          </a:bodyPr>
          <a:lstStyle>
            <a:lvl1pPr marL="0" indent="0" algn="l">
              <a:buNone/>
              <a:defRPr sz="1800" kern="120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a:p>
        </p:txBody>
      </p:sp>
      <p:sp>
        <p:nvSpPr>
          <p:cNvPr id="4" name="Date Placeholder 3"/>
          <p:cNvSpPr>
            <a:spLocks noGrp="1"/>
          </p:cNvSpPr>
          <p:nvPr>
            <p:ph type="dt" sz="half" idx="10"/>
          </p:nvPr>
        </p:nvSpPr>
        <p:spPr/>
        <p:txBody>
          <a:bodyPr/>
          <a:lstStyle/>
          <a:p>
            <a:fld id="{69654463-538E-400E-8FA9-9AFB29DBC23A}" type="datetimeFigureOut">
              <a:rPr lang="es-ES" smtClean="0"/>
              <a:pPr/>
              <a:t>18/05/2022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52063C6-C488-4832-A5A4-C309AFB81209}" type="slidenum">
              <a:rPr lang="es-ES" smtClean="0"/>
              <a:pPr/>
              <a:t>‹Nº›</a:t>
            </a:fld>
            <a:endParaRPr lang="es-ES" dirty="0"/>
          </a:p>
        </p:txBody>
      </p:sp>
      <p:sp>
        <p:nvSpPr>
          <p:cNvPr id="8" name="Rectangle 7"/>
          <p:cNvSpPr/>
          <p:nvPr/>
        </p:nvSpPr>
        <p:spPr>
          <a:xfrm>
            <a:off x="4572000" y="3505200"/>
            <a:ext cx="4191000" cy="45719"/>
          </a:xfrm>
          <a:prstGeom prst="rect">
            <a:avLst/>
          </a:prstGeom>
          <a:gradFill flip="none" rotWithShape="1">
            <a:gsLst>
              <a:gs pos="0">
                <a:srgbClr val="FFFFFF">
                  <a:alpha val="0"/>
                </a:srgbClr>
              </a:gs>
              <a:gs pos="50000">
                <a:srgbClr val="FFFFFF">
                  <a:alpha val="10000"/>
                </a:srgbClr>
              </a:gs>
              <a:gs pos="100000">
                <a:srgbClr val="FFFFFF">
                  <a:alpha val="0"/>
                </a:srgbClr>
              </a:gs>
            </a:gsLst>
            <a:lin ang="0" scaled="1"/>
            <a:tileRect/>
          </a:gradFill>
          <a:ln>
            <a:noFill/>
          </a:ln>
          <a:effectLst>
            <a:innerShdw blurRad="114300">
              <a:srgbClr val="FFFFFF"/>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9 Marcador de texto"/>
          <p:cNvSpPr>
            <a:spLocks noGrp="1"/>
          </p:cNvSpPr>
          <p:nvPr>
            <p:ph type="body" sz="quarter" idx="13"/>
          </p:nvPr>
        </p:nvSpPr>
        <p:spPr>
          <a:xfrm>
            <a:off x="285750" y="5357813"/>
            <a:ext cx="914400" cy="914400"/>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Date Placeholder 3"/>
          <p:cNvSpPr>
            <a:spLocks noGrp="1"/>
          </p:cNvSpPr>
          <p:nvPr>
            <p:ph type="dt" sz="half" idx="10"/>
          </p:nvPr>
        </p:nvSpPr>
        <p:spPr/>
        <p:txBody>
          <a:bodyPr/>
          <a:lstStyle/>
          <a:p>
            <a:fld id="{69654463-538E-400E-8FA9-9AFB29DBC23A}" type="datetimeFigureOut">
              <a:rPr lang="es-ES" smtClean="0"/>
              <a:pPr/>
              <a:t>18/05/2022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1AFF43E-2155-4CED-9425-5C0193878769}" type="slidenum">
              <a:rPr lang="es-ES" smtClean="0"/>
              <a:pPr/>
              <a:t>‹Nº›</a:t>
            </a:fld>
            <a:endParaRPr lang="es-E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3800" y="368301"/>
            <a:ext cx="1143000" cy="5741988"/>
          </a:xfrm>
        </p:spPr>
        <p:txBody>
          <a:bodyPr vert="eaVert"/>
          <a:lstStyle/>
          <a:p>
            <a:r>
              <a:rPr lang="es-ES"/>
              <a:t>Haga clic para modificar el estilo de título del patrón</a:t>
            </a:r>
            <a:endParaRPr/>
          </a:p>
        </p:txBody>
      </p:sp>
      <p:sp>
        <p:nvSpPr>
          <p:cNvPr id="3" name="Vertical Text Placeholder 2"/>
          <p:cNvSpPr>
            <a:spLocks noGrp="1"/>
          </p:cNvSpPr>
          <p:nvPr>
            <p:ph type="body" orient="vert" idx="1"/>
          </p:nvPr>
        </p:nvSpPr>
        <p:spPr>
          <a:xfrm>
            <a:off x="2514600" y="609599"/>
            <a:ext cx="4724400" cy="550068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Date Placeholder 3"/>
          <p:cNvSpPr>
            <a:spLocks noGrp="1"/>
          </p:cNvSpPr>
          <p:nvPr>
            <p:ph type="dt" sz="half" idx="10"/>
          </p:nvPr>
        </p:nvSpPr>
        <p:spPr/>
        <p:txBody>
          <a:bodyPr/>
          <a:lstStyle/>
          <a:p>
            <a:fld id="{69654463-538E-400E-8FA9-9AFB29DBC23A}" type="datetimeFigureOut">
              <a:rPr lang="es-ES" smtClean="0"/>
              <a:pPr/>
              <a:t>18/05/2022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1AFF43E-2155-4CED-9425-5C0193878769}" type="slidenum">
              <a:rPr lang="es-ES" smtClean="0"/>
              <a:pPr/>
              <a:t>‹Nº›</a:t>
            </a:fld>
            <a:endParaRPr lang="es-E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sp>
        <p:nvSpPr>
          <p:cNvPr id="94210"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es-ES"/>
          </a:p>
        </p:txBody>
      </p:sp>
      <p:sp>
        <p:nvSpPr>
          <p:cNvPr id="94211" name="Rectangle 3"/>
          <p:cNvSpPr>
            <a:spLocks noGrp="1" noChangeArrowheads="1"/>
          </p:cNvSpPr>
          <p:nvPr>
            <p:ph type="ctrTitle"/>
          </p:nvPr>
        </p:nvSpPr>
        <p:spPr>
          <a:xfrm>
            <a:off x="315913" y="466725"/>
            <a:ext cx="6781800" cy="2133600"/>
          </a:xfrm>
        </p:spPr>
        <p:txBody>
          <a:bodyPr/>
          <a:lstStyle>
            <a:lvl1pPr algn="r">
              <a:defRPr sz="4800"/>
            </a:lvl1pPr>
          </a:lstStyle>
          <a:p>
            <a:r>
              <a:rPr lang="es-ES" altLang="en-US"/>
              <a:t>Haga clic para cambiar el estilo de título	</a:t>
            </a:r>
          </a:p>
        </p:txBody>
      </p:sp>
      <p:sp>
        <p:nvSpPr>
          <p:cNvPr id="9421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s-ES" altLang="en-US"/>
              <a:t>Haga clic para modificar el estilo de subtítulo del patrón</a:t>
            </a:r>
          </a:p>
        </p:txBody>
      </p:sp>
      <p:sp>
        <p:nvSpPr>
          <p:cNvPr id="94213" name="Rectangle 5"/>
          <p:cNvSpPr>
            <a:spLocks noGrp="1" noChangeArrowheads="1"/>
          </p:cNvSpPr>
          <p:nvPr>
            <p:ph type="dt" sz="half" idx="2"/>
          </p:nvPr>
        </p:nvSpPr>
        <p:spPr/>
        <p:txBody>
          <a:bodyPr/>
          <a:lstStyle>
            <a:lvl1pPr>
              <a:defRPr/>
            </a:lvl1pPr>
          </a:lstStyle>
          <a:p>
            <a:endParaRPr lang="es-ES" altLang="en-US"/>
          </a:p>
        </p:txBody>
      </p:sp>
      <p:sp>
        <p:nvSpPr>
          <p:cNvPr id="94214" name="Rectangle 6"/>
          <p:cNvSpPr>
            <a:spLocks noGrp="1" noChangeArrowheads="1"/>
          </p:cNvSpPr>
          <p:nvPr>
            <p:ph type="ftr" sz="quarter" idx="3"/>
          </p:nvPr>
        </p:nvSpPr>
        <p:spPr/>
        <p:txBody>
          <a:bodyPr/>
          <a:lstStyle>
            <a:lvl1pPr>
              <a:defRPr/>
            </a:lvl1pPr>
          </a:lstStyle>
          <a:p>
            <a:endParaRPr lang="es-ES" altLang="en-US"/>
          </a:p>
        </p:txBody>
      </p:sp>
      <p:sp>
        <p:nvSpPr>
          <p:cNvPr id="94215" name="Rectangle 7"/>
          <p:cNvSpPr>
            <a:spLocks noGrp="1" noChangeArrowheads="1"/>
          </p:cNvSpPr>
          <p:nvPr>
            <p:ph type="sldNum" sz="quarter" idx="4"/>
          </p:nvPr>
        </p:nvSpPr>
        <p:spPr/>
        <p:txBody>
          <a:bodyPr/>
          <a:lstStyle>
            <a:lvl1pPr>
              <a:defRPr/>
            </a:lvl1pPr>
          </a:lstStyle>
          <a:p>
            <a:fld id="{D854CD8B-5ACB-484E-993A-64FEB9FE1BB9}" type="slidenum">
              <a:rPr lang="es-ES" altLang="en-US"/>
              <a:pPr/>
              <a:t>‹Nº›</a:t>
            </a:fld>
            <a:endParaRPr lang="es-ES" altLang="en-US"/>
          </a:p>
        </p:txBody>
      </p:sp>
      <p:grpSp>
        <p:nvGrpSpPr>
          <p:cNvPr id="2" name="Group 8"/>
          <p:cNvGrpSpPr>
            <a:grpSpLocks/>
          </p:cNvGrpSpPr>
          <p:nvPr/>
        </p:nvGrpSpPr>
        <p:grpSpPr bwMode="auto">
          <a:xfrm>
            <a:off x="7493000" y="2992438"/>
            <a:ext cx="1338263" cy="2189162"/>
            <a:chOff x="4704" y="1885"/>
            <a:chExt cx="843" cy="1379"/>
          </a:xfrm>
        </p:grpSpPr>
        <p:sp>
          <p:nvSpPr>
            <p:cNvPr id="94217"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endParaRPr lang="es-ES"/>
            </a:p>
          </p:txBody>
        </p:sp>
        <p:sp>
          <p:nvSpPr>
            <p:cNvPr id="94218"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endParaRPr lang="es-ES"/>
            </a:p>
          </p:txBody>
        </p:sp>
        <p:sp>
          <p:nvSpPr>
            <p:cNvPr id="94219"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endParaRPr lang="es-ES"/>
            </a:p>
          </p:txBody>
        </p:sp>
        <p:sp>
          <p:nvSpPr>
            <p:cNvPr id="94220"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endParaRPr lang="es-ES"/>
            </a:p>
          </p:txBody>
        </p:sp>
        <p:sp>
          <p:nvSpPr>
            <p:cNvPr id="94221"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endParaRPr lang="es-ES"/>
            </a:p>
          </p:txBody>
        </p:sp>
        <p:sp>
          <p:nvSpPr>
            <p:cNvPr id="94222"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endParaRPr lang="es-ES"/>
            </a:p>
          </p:txBody>
        </p:sp>
        <p:sp>
          <p:nvSpPr>
            <p:cNvPr id="94223"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endParaRPr lang="es-ES"/>
            </a:p>
          </p:txBody>
        </p:sp>
        <p:sp>
          <p:nvSpPr>
            <p:cNvPr id="94224"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endParaRPr lang="es-ES"/>
            </a:p>
          </p:txBody>
        </p:sp>
        <p:sp>
          <p:nvSpPr>
            <p:cNvPr id="94225"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endParaRPr lang="es-ES"/>
            </a:p>
          </p:txBody>
        </p:sp>
        <p:sp>
          <p:nvSpPr>
            <p:cNvPr id="94226"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endParaRPr lang="es-ES"/>
            </a:p>
          </p:txBody>
        </p:sp>
        <p:sp>
          <p:nvSpPr>
            <p:cNvPr id="94227"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endParaRPr lang="es-ES"/>
            </a:p>
          </p:txBody>
        </p:sp>
        <p:sp>
          <p:nvSpPr>
            <p:cNvPr id="94228"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endParaRPr lang="es-ES"/>
            </a:p>
          </p:txBody>
        </p:sp>
        <p:sp>
          <p:nvSpPr>
            <p:cNvPr id="94229"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endParaRPr lang="es-ES"/>
            </a:p>
          </p:txBody>
        </p:sp>
        <p:sp>
          <p:nvSpPr>
            <p:cNvPr id="94230"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endParaRPr lang="es-ES"/>
            </a:p>
          </p:txBody>
        </p:sp>
        <p:sp>
          <p:nvSpPr>
            <p:cNvPr id="94231"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endParaRPr lang="es-ES"/>
            </a:p>
          </p:txBody>
        </p:sp>
        <p:sp>
          <p:nvSpPr>
            <p:cNvPr id="94232"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endParaRPr lang="es-ES"/>
            </a:p>
          </p:txBody>
        </p:sp>
        <p:sp>
          <p:nvSpPr>
            <p:cNvPr id="94233"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endParaRPr lang="es-ES"/>
            </a:p>
          </p:txBody>
        </p:sp>
        <p:sp>
          <p:nvSpPr>
            <p:cNvPr id="94234"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endParaRPr lang="es-ES"/>
            </a:p>
          </p:txBody>
        </p:sp>
        <p:sp>
          <p:nvSpPr>
            <p:cNvPr id="94235"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endParaRPr lang="es-ES"/>
            </a:p>
          </p:txBody>
        </p:sp>
        <p:sp>
          <p:nvSpPr>
            <p:cNvPr id="94236"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endParaRPr lang="es-ES"/>
            </a:p>
          </p:txBody>
        </p:sp>
        <p:sp>
          <p:nvSpPr>
            <p:cNvPr id="94237"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endParaRPr lang="es-ES"/>
            </a:p>
          </p:txBody>
        </p:sp>
        <p:sp>
          <p:nvSpPr>
            <p:cNvPr id="94238"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endParaRPr lang="es-ES"/>
            </a:p>
          </p:txBody>
        </p:sp>
        <p:sp>
          <p:nvSpPr>
            <p:cNvPr id="94239"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endParaRPr lang="es-ES"/>
            </a:p>
          </p:txBody>
        </p:sp>
        <p:sp>
          <p:nvSpPr>
            <p:cNvPr id="94240"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endParaRPr lang="es-ES"/>
            </a:p>
          </p:txBody>
        </p:sp>
        <p:sp>
          <p:nvSpPr>
            <p:cNvPr id="94241"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endParaRPr lang="es-ES"/>
            </a:p>
          </p:txBody>
        </p:sp>
        <p:sp>
          <p:nvSpPr>
            <p:cNvPr id="94242"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endParaRPr lang="es-ES"/>
            </a:p>
          </p:txBody>
        </p:sp>
        <p:sp>
          <p:nvSpPr>
            <p:cNvPr id="94243"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endParaRPr lang="es-ES"/>
            </a:p>
          </p:txBody>
        </p:sp>
        <p:sp>
          <p:nvSpPr>
            <p:cNvPr id="94244"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endParaRPr lang="es-ES"/>
            </a:p>
          </p:txBody>
        </p:sp>
        <p:sp>
          <p:nvSpPr>
            <p:cNvPr id="94245"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endParaRPr lang="es-ES"/>
            </a:p>
          </p:txBody>
        </p:sp>
        <p:sp>
          <p:nvSpPr>
            <p:cNvPr id="94246"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endParaRPr lang="es-ES"/>
            </a:p>
          </p:txBody>
        </p:sp>
        <p:sp>
          <p:nvSpPr>
            <p:cNvPr id="94247"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endParaRPr lang="es-ES"/>
            </a:p>
          </p:txBody>
        </p:sp>
      </p:grpSp>
      <p:sp>
        <p:nvSpPr>
          <p:cNvPr id="94248"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Date Placeholder 3"/>
          <p:cNvSpPr>
            <a:spLocks noGrp="1"/>
          </p:cNvSpPr>
          <p:nvPr>
            <p:ph type="dt" sz="half" idx="10"/>
          </p:nvPr>
        </p:nvSpPr>
        <p:spPr/>
        <p:txBody>
          <a:bodyPr/>
          <a:lstStyle/>
          <a:p>
            <a:r>
              <a:rPr lang="es-ES" dirty="0"/>
              <a:t>CISF ·   Cuenca     </a:t>
            </a:r>
            <a:fld id="{69654463-538E-400E-8FA9-9AFB29DBC23A}" type="datetimeFigureOut">
              <a:rPr lang="es-ES" smtClean="0"/>
              <a:pPr/>
              <a:t>18/05/2022</a:t>
            </a:fld>
            <a:endParaRPr lang="es-ES" dirty="0"/>
          </a:p>
        </p:txBody>
      </p:sp>
      <p:sp>
        <p:nvSpPr>
          <p:cNvPr id="5" name="Footer Placeholder 4"/>
          <p:cNvSpPr>
            <a:spLocks noGrp="1"/>
          </p:cNvSpPr>
          <p:nvPr>
            <p:ph type="ftr" sz="quarter" idx="11"/>
          </p:nvPr>
        </p:nvSpPr>
        <p:spPr>
          <a:xfrm>
            <a:off x="2438400" y="6580094"/>
            <a:ext cx="3205170" cy="277906"/>
          </a:xfrm>
        </p:spPr>
        <p:txBody>
          <a:bodyPr/>
          <a:lstStyle/>
          <a:p>
            <a:r>
              <a:rPr lang="es-ES" dirty="0"/>
              <a:t>Miguel Álvarez Peralta miguel.alvarez@uclm.es</a:t>
            </a:r>
          </a:p>
        </p:txBody>
      </p:sp>
      <p:sp>
        <p:nvSpPr>
          <p:cNvPr id="6" name="Slide Number Placeholder 5"/>
          <p:cNvSpPr>
            <a:spLocks noGrp="1"/>
          </p:cNvSpPr>
          <p:nvPr>
            <p:ph type="sldNum" sz="quarter" idx="12"/>
          </p:nvPr>
        </p:nvSpPr>
        <p:spPr/>
        <p:txBody>
          <a:bodyPr vert="horz" lIns="91440" tIns="45720" rIns="91440" bIns="45720" rtlCol="0" anchor="ctr"/>
          <a:lstStyle>
            <a:lvl1pPr marL="0" algn="ctr" defTabSz="914400" rtl="0" eaLnBrk="1" latinLnBrk="0" hangingPunct="1">
              <a:defRPr sz="7200" b="1" kern="1200" spc="-200" baseline="0">
                <a:gradFill flip="none" rotWithShape="1">
                  <a:gsLst>
                    <a:gs pos="0">
                      <a:schemeClr val="tx1">
                        <a:alpha val="0"/>
                      </a:schemeClr>
                    </a:gs>
                    <a:gs pos="100000">
                      <a:schemeClr val="tx1">
                        <a:alpha val="50000"/>
                      </a:schemeClr>
                    </a:gs>
                  </a:gsLst>
                  <a:lin ang="10800000" scaled="1"/>
                  <a:tileRect/>
                </a:gradFill>
                <a:latin typeface="+mn-lt"/>
                <a:ea typeface="+mn-ea"/>
                <a:cs typeface="+mn-cs"/>
              </a:defRPr>
            </a:lvl1pPr>
          </a:lstStyle>
          <a:p>
            <a:fld id="{0C4A700B-DC21-480C-9958-62BFB2574006}" type="slidenum">
              <a:rPr lang="es-ES" smtClean="0"/>
              <a:pPr/>
              <a:t>‹Nº›</a:t>
            </a:fld>
            <a:fld id="{61AFF43E-2155-4CED-9425-5C0193878769}" type="slidenum">
              <a:rPr lang="es-ES" smtClean="0"/>
              <a:pPr/>
              <a:t>‹Nº›</a:t>
            </a:fld>
            <a:endParaRPr lang="es-E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7" name="Picture 6" descr="content 2.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flipH="1">
            <a:off x="-1" y="0"/>
            <a:ext cx="2409571" cy="6858000"/>
          </a:xfrm>
          <a:prstGeom prst="rect">
            <a:avLst/>
          </a:prstGeom>
        </p:spPr>
      </p:pic>
      <p:sp>
        <p:nvSpPr>
          <p:cNvPr id="2" name="Title 1"/>
          <p:cNvSpPr>
            <a:spLocks noGrp="1"/>
          </p:cNvSpPr>
          <p:nvPr>
            <p:ph type="title"/>
          </p:nvPr>
        </p:nvSpPr>
        <p:spPr>
          <a:xfrm>
            <a:off x="2590800" y="2308972"/>
            <a:ext cx="5943600" cy="2352675"/>
          </a:xfrm>
        </p:spPr>
        <p:txBody>
          <a:bodyPr vert="horz" lIns="91440" tIns="45720" rIns="91440" bIns="45720" rtlCol="0" anchor="ctr" anchorCtr="0">
            <a:noAutofit/>
          </a:bodyPr>
          <a:lstStyle>
            <a:lvl1pPr algn="l" defTabSz="914400" rtl="0" eaLnBrk="1" latinLnBrk="0" hangingPunct="1">
              <a:spcBef>
                <a:spcPct val="0"/>
              </a:spcBef>
              <a:buNone/>
              <a:defRPr sz="4400" kern="1200">
                <a:gradFill>
                  <a:gsLst>
                    <a:gs pos="0">
                      <a:schemeClr val="tx1"/>
                    </a:gs>
                    <a:gs pos="99000">
                      <a:schemeClr val="tx1">
                        <a:alpha val="85000"/>
                      </a:schemeClr>
                    </a:gs>
                    <a:gs pos="86000">
                      <a:schemeClr val="tx1">
                        <a:alpha val="70000"/>
                      </a:schemeClr>
                    </a:gs>
                  </a:gsLst>
                  <a:lin ang="5400000" scaled="0"/>
                </a:gradFill>
                <a:latin typeface="+mj-lt"/>
                <a:ea typeface="+mj-ea"/>
                <a:cs typeface="+mj-cs"/>
              </a:defRPr>
            </a:lvl1pPr>
          </a:lstStyle>
          <a:p>
            <a:r>
              <a:rPr lang="es-ES"/>
              <a:t>Haga clic para modificar el estilo de título del patrón</a:t>
            </a:r>
            <a:endParaRPr/>
          </a:p>
        </p:txBody>
      </p:sp>
      <p:sp>
        <p:nvSpPr>
          <p:cNvPr id="3" name="Text Placeholder 2"/>
          <p:cNvSpPr>
            <a:spLocks noGrp="1"/>
          </p:cNvSpPr>
          <p:nvPr>
            <p:ph type="body" idx="1"/>
          </p:nvPr>
        </p:nvSpPr>
        <p:spPr>
          <a:xfrm>
            <a:off x="2590800" y="4684059"/>
            <a:ext cx="5943600" cy="1107141"/>
          </a:xfrm>
        </p:spPr>
        <p:txBody>
          <a:bodyPr vert="horz" lIns="91440" tIns="45720" rIns="91440" bIns="45720" rtlCol="0">
            <a:normAutofit/>
          </a:bodyPr>
          <a:lstStyle>
            <a:lvl1pPr marL="0" indent="0" algn="l" defTabSz="914400" rtl="0" eaLnBrk="1" latinLnBrk="0" hangingPunct="1">
              <a:spcBef>
                <a:spcPts val="1800"/>
              </a:spcBef>
              <a:buFont typeface="Wingdings" pitchFamily="2" charset="2"/>
              <a:buNone/>
              <a:defRPr sz="1800" kern="120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69654463-538E-400E-8FA9-9AFB29DBC23A}" type="datetimeFigureOut">
              <a:rPr lang="es-ES" smtClean="0"/>
              <a:pPr/>
              <a:t>18/05/2022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1AFF43E-2155-4CED-9425-5C0193878769}" type="slidenum">
              <a:rPr lang="es-ES" smtClean="0"/>
              <a:pPr/>
              <a:t>‹Nº›</a:t>
            </a:fld>
            <a:endParaRPr lang="es-E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2514600" y="350838"/>
            <a:ext cx="6172200" cy="1143000"/>
          </a:xfrm>
        </p:spPr>
        <p:txBody>
          <a:bodyPr/>
          <a:lstStyle/>
          <a:p>
            <a:r>
              <a:rPr lang="es-ES"/>
              <a:t>Haga clic para modificar el estilo de título del patrón</a:t>
            </a:r>
            <a:endParaRPr/>
          </a:p>
        </p:txBody>
      </p:sp>
      <p:sp>
        <p:nvSpPr>
          <p:cNvPr id="3" name="Content Placeholder 2"/>
          <p:cNvSpPr>
            <a:spLocks noGrp="1"/>
          </p:cNvSpPr>
          <p:nvPr>
            <p:ph sz="half" idx="1"/>
          </p:nvPr>
        </p:nvSpPr>
        <p:spPr>
          <a:xfrm>
            <a:off x="2819400" y="1981201"/>
            <a:ext cx="2743200" cy="4129088"/>
          </a:xfrm>
        </p:spPr>
        <p:txBody>
          <a:bodyPr>
            <a:normAutofit/>
          </a:bodyPr>
          <a:lstStyle>
            <a:lvl1pPr marL="228600" indent="-228600">
              <a:defRPr sz="1600"/>
            </a:lvl1pPr>
            <a:lvl2pPr marL="457200" indent="-228600">
              <a:defRPr sz="1600"/>
            </a:lvl2pPr>
            <a:lvl3pPr marL="685800" indent="-228600">
              <a:defRPr sz="1600"/>
            </a:lvl3pPr>
            <a:lvl4pPr marL="914400" indent="-228600">
              <a:defRPr sz="1600"/>
            </a:lvl4pPr>
            <a:lvl5pPr marL="1143000" indent="-228600">
              <a:defRPr sz="16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Content Placeholder 3"/>
          <p:cNvSpPr>
            <a:spLocks noGrp="1"/>
          </p:cNvSpPr>
          <p:nvPr>
            <p:ph sz="half" idx="2"/>
          </p:nvPr>
        </p:nvSpPr>
        <p:spPr>
          <a:xfrm>
            <a:off x="5943600" y="1981201"/>
            <a:ext cx="2743200" cy="4129088"/>
          </a:xfrm>
        </p:spPr>
        <p:txBody>
          <a:bodyPr>
            <a:normAutofit/>
          </a:bodyPr>
          <a:lstStyle>
            <a:lvl1pPr marL="228600" indent="-228600">
              <a:defRPr sz="1600"/>
            </a:lvl1pPr>
            <a:lvl2pPr marL="457200" indent="-228600">
              <a:defRPr sz="1600"/>
            </a:lvl2pPr>
            <a:lvl3pPr marL="685800" indent="-228600">
              <a:defRPr sz="1600"/>
            </a:lvl3pPr>
            <a:lvl4pPr marL="914400" indent="-228600">
              <a:defRPr sz="1600"/>
            </a:lvl4pPr>
            <a:lvl5pPr marL="1143000" indent="-228600">
              <a:defRPr sz="16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5" name="Date Placeholder 4"/>
          <p:cNvSpPr>
            <a:spLocks noGrp="1"/>
          </p:cNvSpPr>
          <p:nvPr>
            <p:ph type="dt" sz="half" idx="10"/>
          </p:nvPr>
        </p:nvSpPr>
        <p:spPr/>
        <p:txBody>
          <a:bodyPr/>
          <a:lstStyle/>
          <a:p>
            <a:fld id="{69654463-538E-400E-8FA9-9AFB29DBC23A}" type="datetimeFigureOut">
              <a:rPr lang="es-ES" smtClean="0"/>
              <a:pPr/>
              <a:t>18/05/2022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1AFF43E-2155-4CED-9425-5C0193878769}" type="slidenum">
              <a:rPr lang="es-ES" smtClean="0"/>
              <a:pPr/>
              <a:t>‹Nº›</a:t>
            </a:fld>
            <a:endParaRPr lang="es-E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514600" y="350838"/>
            <a:ext cx="6172200" cy="1143000"/>
          </a:xfrm>
        </p:spPr>
        <p:txBody>
          <a:bodyPr/>
          <a:lstStyle>
            <a:lvl1pPr>
              <a:defRPr/>
            </a:lvl1pPr>
          </a:lstStyle>
          <a:p>
            <a:r>
              <a:rPr lang="es-ES"/>
              <a:t>Haga clic para modificar el estilo de título del patrón</a:t>
            </a:r>
            <a:endParaRPr/>
          </a:p>
        </p:txBody>
      </p:sp>
      <p:sp>
        <p:nvSpPr>
          <p:cNvPr id="3" name="Text Placeholder 2"/>
          <p:cNvSpPr>
            <a:spLocks noGrp="1"/>
          </p:cNvSpPr>
          <p:nvPr>
            <p:ph type="body" idx="1"/>
          </p:nvPr>
        </p:nvSpPr>
        <p:spPr>
          <a:xfrm>
            <a:off x="2819400" y="1661318"/>
            <a:ext cx="2743200" cy="777081"/>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2819400" y="2590800"/>
            <a:ext cx="2743200" cy="3494088"/>
          </a:xfrm>
        </p:spPr>
        <p:txBody>
          <a:bodyPr>
            <a:normAutofit/>
          </a:bodyPr>
          <a:lstStyle>
            <a:lvl1pPr marL="228600" indent="-228600">
              <a:defRPr sz="1600"/>
            </a:lvl1pPr>
            <a:lvl2pPr marL="457200" indent="-228600">
              <a:defRPr sz="1600"/>
            </a:lvl2pPr>
            <a:lvl3pPr marL="685800" indent="-228600">
              <a:defRPr sz="1600"/>
            </a:lvl3pPr>
            <a:lvl4pPr marL="914400" indent="-228600">
              <a:defRPr sz="1600"/>
            </a:lvl4pPr>
            <a:lvl5pPr marL="1143000" indent="-228600">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5" name="Text Placeholder 4"/>
          <p:cNvSpPr>
            <a:spLocks noGrp="1"/>
          </p:cNvSpPr>
          <p:nvPr>
            <p:ph type="body" sz="quarter" idx="3"/>
          </p:nvPr>
        </p:nvSpPr>
        <p:spPr>
          <a:xfrm>
            <a:off x="5943600" y="1661318"/>
            <a:ext cx="2743200" cy="777081"/>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943600" y="2590800"/>
            <a:ext cx="2743200" cy="3494088"/>
          </a:xfrm>
        </p:spPr>
        <p:txBody>
          <a:bodyPr>
            <a:normAutofit/>
          </a:bodyPr>
          <a:lstStyle>
            <a:lvl1pPr marL="228600" indent="-228600">
              <a:defRPr sz="1600"/>
            </a:lvl1pPr>
            <a:lvl2pPr marL="457200" indent="-228600">
              <a:defRPr sz="1600"/>
            </a:lvl2pPr>
            <a:lvl3pPr marL="685800" indent="-228600">
              <a:defRPr sz="1600"/>
            </a:lvl3pPr>
            <a:lvl4pPr marL="914400" indent="-228600">
              <a:defRPr sz="1600"/>
            </a:lvl4pPr>
            <a:lvl5pPr marL="1143000" indent="-228600">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7" name="Date Placeholder 6"/>
          <p:cNvSpPr>
            <a:spLocks noGrp="1"/>
          </p:cNvSpPr>
          <p:nvPr>
            <p:ph type="dt" sz="half" idx="10"/>
          </p:nvPr>
        </p:nvSpPr>
        <p:spPr/>
        <p:txBody>
          <a:bodyPr/>
          <a:lstStyle/>
          <a:p>
            <a:fld id="{69654463-538E-400E-8FA9-9AFB29DBC23A}" type="datetimeFigureOut">
              <a:rPr lang="es-ES" smtClean="0"/>
              <a:pPr/>
              <a:t>18/05/2022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1AFF43E-2155-4CED-9425-5C0193878769}" type="slidenum">
              <a:rPr lang="es-ES" smtClean="0"/>
              <a:pPr/>
              <a:t>‹Nº›</a:t>
            </a:fld>
            <a:endParaRPr lang="es-ES"/>
          </a:p>
        </p:txBody>
      </p:sp>
      <p:sp>
        <p:nvSpPr>
          <p:cNvPr id="10" name="Rectangle 9"/>
          <p:cNvSpPr/>
          <p:nvPr/>
        </p:nvSpPr>
        <p:spPr>
          <a:xfrm>
            <a:off x="2819400" y="2468881"/>
            <a:ext cx="2743200" cy="45719"/>
          </a:xfrm>
          <a:prstGeom prst="rect">
            <a:avLst/>
          </a:prstGeom>
          <a:gradFill flip="none" rotWithShape="1">
            <a:gsLst>
              <a:gs pos="0">
                <a:srgbClr val="FFFFFF">
                  <a:alpha val="0"/>
                </a:srgbClr>
              </a:gs>
              <a:gs pos="50000">
                <a:srgbClr val="FFFFFF">
                  <a:alpha val="10000"/>
                </a:srgbClr>
              </a:gs>
              <a:gs pos="100000">
                <a:srgbClr val="FFFFFF">
                  <a:alpha val="0"/>
                </a:srgbClr>
              </a:gs>
            </a:gsLst>
            <a:lin ang="0" scaled="1"/>
            <a:tileRect/>
          </a:gradFill>
          <a:ln>
            <a:noFill/>
          </a:ln>
          <a:effectLst>
            <a:innerShdw blurRad="114300">
              <a:srgbClr val="FFFFFF"/>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5943600" y="2468881"/>
            <a:ext cx="2743200" cy="45719"/>
          </a:xfrm>
          <a:prstGeom prst="rect">
            <a:avLst/>
          </a:prstGeom>
          <a:gradFill flip="none" rotWithShape="1">
            <a:gsLst>
              <a:gs pos="0">
                <a:srgbClr val="FFFFFF">
                  <a:alpha val="0"/>
                </a:srgbClr>
              </a:gs>
              <a:gs pos="50000">
                <a:srgbClr val="FFFFFF">
                  <a:alpha val="10000"/>
                </a:srgbClr>
              </a:gs>
              <a:gs pos="100000">
                <a:srgbClr val="FFFFFF">
                  <a:alpha val="0"/>
                </a:srgbClr>
              </a:gs>
            </a:gsLst>
            <a:lin ang="0" scaled="1"/>
            <a:tileRect/>
          </a:gradFill>
          <a:ln>
            <a:noFill/>
          </a:ln>
          <a:effectLst>
            <a:innerShdw blurRad="114300">
              <a:srgbClr val="FFFFFF"/>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a:p>
        </p:txBody>
      </p:sp>
      <p:sp>
        <p:nvSpPr>
          <p:cNvPr id="3" name="Date Placeholder 2"/>
          <p:cNvSpPr>
            <a:spLocks noGrp="1"/>
          </p:cNvSpPr>
          <p:nvPr>
            <p:ph type="dt" sz="half" idx="10"/>
          </p:nvPr>
        </p:nvSpPr>
        <p:spPr/>
        <p:txBody>
          <a:bodyPr/>
          <a:lstStyle/>
          <a:p>
            <a:fld id="{69654463-538E-400E-8FA9-9AFB29DBC23A}" type="datetimeFigureOut">
              <a:rPr lang="es-ES" smtClean="0"/>
              <a:pPr/>
              <a:t>18/05/2022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1AFF43E-2155-4CED-9425-5C0193878769}" type="slidenum">
              <a:rPr lang="es-ES" smtClean="0"/>
              <a:pPr/>
              <a:t>‹Nº›</a:t>
            </a:fld>
            <a:endParaRPr lang="es-E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54463-538E-400E-8FA9-9AFB29DBC23A}" type="datetimeFigureOut">
              <a:rPr lang="es-ES" smtClean="0"/>
              <a:pPr/>
              <a:t>18/05/2022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1AFF43E-2155-4CED-9425-5C0193878769}" type="slidenum">
              <a:rPr lang="es-ES" smtClean="0"/>
              <a:pPr/>
              <a:t>‹Nº›</a:t>
            </a:fld>
            <a:endParaRPr lang="es-E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838450" y="3943350"/>
            <a:ext cx="5875338" cy="1162050"/>
          </a:xfrm>
        </p:spPr>
        <p:txBody>
          <a:bodyPr anchor="b"/>
          <a:lstStyle>
            <a:lvl1pPr algn="l">
              <a:defRPr sz="3200" b="0"/>
            </a:lvl1pPr>
          </a:lstStyle>
          <a:p>
            <a:r>
              <a:rPr lang="es-ES"/>
              <a:t>Haga clic para modificar el estilo de título del patrón</a:t>
            </a:r>
            <a:endParaRPr/>
          </a:p>
        </p:txBody>
      </p:sp>
      <p:sp>
        <p:nvSpPr>
          <p:cNvPr id="3" name="Content Placeholder 2"/>
          <p:cNvSpPr>
            <a:spLocks noGrp="1"/>
          </p:cNvSpPr>
          <p:nvPr>
            <p:ph idx="1"/>
          </p:nvPr>
        </p:nvSpPr>
        <p:spPr>
          <a:xfrm>
            <a:off x="2514600" y="354106"/>
            <a:ext cx="6172200" cy="3200400"/>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Text Placeholder 3"/>
          <p:cNvSpPr>
            <a:spLocks noGrp="1"/>
          </p:cNvSpPr>
          <p:nvPr>
            <p:ph type="body" sz="half" idx="2"/>
          </p:nvPr>
        </p:nvSpPr>
        <p:spPr>
          <a:xfrm>
            <a:off x="2838450" y="5105401"/>
            <a:ext cx="5875338" cy="100488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69654463-538E-400E-8FA9-9AFB29DBC23A}" type="datetimeFigureOut">
              <a:rPr lang="es-ES" smtClean="0"/>
              <a:pPr/>
              <a:t>18/05/2022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1AFF43E-2155-4CED-9425-5C0193878769}" type="slidenum">
              <a:rPr lang="es-ES" smtClean="0"/>
              <a:pPr/>
              <a:t>‹Nº›</a:t>
            </a:fld>
            <a:endParaRPr lang="es-E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834640" y="3941064"/>
            <a:ext cx="5879592" cy="1161288"/>
          </a:xfrm>
        </p:spPr>
        <p:txBody>
          <a:bodyPr vert="horz" lIns="91440" tIns="45720" rIns="91440" bIns="45720" rtlCol="0" anchor="b" anchorCtr="0">
            <a:noAutofit/>
          </a:bodyPr>
          <a:lstStyle>
            <a:lvl1pPr algn="l" defTabSz="914400" rtl="0" eaLnBrk="1" latinLnBrk="0" hangingPunct="1">
              <a:spcBef>
                <a:spcPct val="0"/>
              </a:spcBef>
              <a:buNone/>
              <a:defRPr sz="3200" b="0" kern="1200">
                <a:gradFill>
                  <a:gsLst>
                    <a:gs pos="0">
                      <a:schemeClr val="tx1"/>
                    </a:gs>
                    <a:gs pos="99000">
                      <a:schemeClr val="tx1">
                        <a:alpha val="85000"/>
                      </a:schemeClr>
                    </a:gs>
                    <a:gs pos="86000">
                      <a:schemeClr val="tx1">
                        <a:alpha val="70000"/>
                      </a:schemeClr>
                    </a:gs>
                  </a:gsLst>
                  <a:lin ang="5400000" scaled="0"/>
                </a:gradFill>
                <a:latin typeface="+mj-lt"/>
                <a:ea typeface="+mj-ea"/>
                <a:cs typeface="+mj-cs"/>
              </a:defRPr>
            </a:lvl1pPr>
          </a:lstStyle>
          <a:p>
            <a:r>
              <a:rPr lang="es-ES"/>
              <a:t>Haga clic para modificar el estilo de título del patrón</a:t>
            </a:r>
            <a:endParaRPr/>
          </a:p>
        </p:txBody>
      </p:sp>
      <p:sp>
        <p:nvSpPr>
          <p:cNvPr id="3" name="Picture Placeholder 2"/>
          <p:cNvSpPr>
            <a:spLocks noGrp="1"/>
          </p:cNvSpPr>
          <p:nvPr>
            <p:ph type="pic" idx="1"/>
          </p:nvPr>
        </p:nvSpPr>
        <p:spPr>
          <a:xfrm>
            <a:off x="2514600" y="356616"/>
            <a:ext cx="6172200" cy="3200400"/>
          </a:xfrm>
          <a:prstGeom prst="roundRect">
            <a:avLst>
              <a:gd name="adj" fmla="val 12886"/>
            </a:avLst>
          </a:prstGeom>
          <a:effectLst>
            <a:reflection blurRad="6350" stA="50000" endA="275" endPos="40000" dist="101600" dir="5400000" sy="-100000" algn="bl" rotWithShape="0"/>
            <a:softEdge rad="63500"/>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a:p>
        </p:txBody>
      </p:sp>
      <p:sp>
        <p:nvSpPr>
          <p:cNvPr id="4" name="Text Placeholder 3"/>
          <p:cNvSpPr>
            <a:spLocks noGrp="1"/>
          </p:cNvSpPr>
          <p:nvPr>
            <p:ph type="body" sz="half" idx="2"/>
          </p:nvPr>
        </p:nvSpPr>
        <p:spPr>
          <a:xfrm>
            <a:off x="2834640" y="5102352"/>
            <a:ext cx="5879592" cy="1005840"/>
          </a:xfrm>
        </p:spPr>
        <p:txBody>
          <a:bodyPr vert="horz" lIns="91440" tIns="45720" rIns="91440" bIns="45720" rtlCol="0">
            <a:normAutofit/>
          </a:bodyPr>
          <a:lstStyle>
            <a:lvl1pPr marL="0" indent="0">
              <a:buNone/>
              <a:defRPr sz="1400" kern="120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800"/>
              </a:spcBef>
              <a:buFont typeface="Wingdings" pitchFamily="2" charset="2"/>
              <a:buNone/>
            </a:pPr>
            <a:r>
              <a:rPr lang="es-ES"/>
              <a:t>Haga clic para modificar el estilo de texto del patrón</a:t>
            </a:r>
          </a:p>
        </p:txBody>
      </p:sp>
      <p:sp>
        <p:nvSpPr>
          <p:cNvPr id="5" name="Date Placeholder 4"/>
          <p:cNvSpPr>
            <a:spLocks noGrp="1"/>
          </p:cNvSpPr>
          <p:nvPr>
            <p:ph type="dt" sz="half" idx="10"/>
          </p:nvPr>
        </p:nvSpPr>
        <p:spPr/>
        <p:txBody>
          <a:bodyPr/>
          <a:lstStyle/>
          <a:p>
            <a:fld id="{69654463-538E-400E-8FA9-9AFB29DBC23A}" type="datetimeFigureOut">
              <a:rPr lang="es-ES" smtClean="0"/>
              <a:pPr/>
              <a:t>18/05/2022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1AFF43E-2155-4CED-9425-5C0193878769}" type="slidenum">
              <a:rPr lang="es-ES" smtClean="0"/>
              <a:pPr/>
              <a:t>‹Nº›</a:t>
            </a:fld>
            <a:endParaRPr lang="es-E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25" name="Picture 24" descr="content 2.png"/>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a:xfrm flipH="1">
            <a:off x="-1" y="0"/>
            <a:ext cx="9144000" cy="6858000"/>
          </a:xfrm>
          <a:prstGeom prst="rect">
            <a:avLst/>
          </a:prstGeom>
        </p:spPr>
      </p:pic>
      <p:sp>
        <p:nvSpPr>
          <p:cNvPr id="5" name="Footer Placeholder 4"/>
          <p:cNvSpPr>
            <a:spLocks noGrp="1"/>
          </p:cNvSpPr>
          <p:nvPr>
            <p:ph type="ftr" sz="quarter" idx="3"/>
          </p:nvPr>
        </p:nvSpPr>
        <p:spPr>
          <a:xfrm>
            <a:off x="2438400" y="6580094"/>
            <a:ext cx="2895600" cy="304800"/>
          </a:xfrm>
          <a:prstGeom prst="rect">
            <a:avLst/>
          </a:prstGeom>
        </p:spPr>
        <p:txBody>
          <a:bodyPr vert="horz" lIns="91440" tIns="45720" rIns="91440" bIns="45720" rtlCol="0" anchor="ctr"/>
          <a:lstStyle>
            <a:lvl1pPr algn="l">
              <a:defRPr sz="1000">
                <a:solidFill>
                  <a:schemeClr val="tx1">
                    <a:tint val="75000"/>
                    <a:alpha val="70000"/>
                  </a:schemeClr>
                </a:solidFill>
                <a:effectLst>
                  <a:outerShdw blurRad="63500" sx="102000" sy="102000" algn="ctr" rotWithShape="0">
                    <a:schemeClr val="tx1">
                      <a:alpha val="40000"/>
                    </a:schemeClr>
                  </a:outerShdw>
                </a:effectLst>
              </a:defRPr>
            </a:lvl1pPr>
          </a:lstStyle>
          <a:p>
            <a:endParaRPr lang="es-ES"/>
          </a:p>
        </p:txBody>
      </p:sp>
      <p:sp>
        <p:nvSpPr>
          <p:cNvPr id="2" name="Title Placeholder 1"/>
          <p:cNvSpPr>
            <a:spLocks noGrp="1"/>
          </p:cNvSpPr>
          <p:nvPr>
            <p:ph type="title"/>
          </p:nvPr>
        </p:nvSpPr>
        <p:spPr>
          <a:xfrm>
            <a:off x="2514600" y="350838"/>
            <a:ext cx="6172200" cy="1143000"/>
          </a:xfrm>
          <a:prstGeom prst="rect">
            <a:avLst/>
          </a:prstGeom>
        </p:spPr>
        <p:txBody>
          <a:bodyPr vert="horz" lIns="91440" tIns="45720" rIns="91440" bIns="45720" rtlCol="0" anchor="b" anchorCtr="0">
            <a:noAutofit/>
          </a:bodyPr>
          <a:lstStyle/>
          <a:p>
            <a:r>
              <a:rPr lang="es-ES"/>
              <a:t>Haga clic para modificar el estilo de título del patrón</a:t>
            </a:r>
            <a:endParaRPr/>
          </a:p>
        </p:txBody>
      </p:sp>
      <p:sp>
        <p:nvSpPr>
          <p:cNvPr id="3" name="Text Placeholder 2"/>
          <p:cNvSpPr>
            <a:spLocks noGrp="1"/>
          </p:cNvSpPr>
          <p:nvPr>
            <p:ph type="body" idx="1"/>
          </p:nvPr>
        </p:nvSpPr>
        <p:spPr>
          <a:xfrm>
            <a:off x="2819400" y="1981200"/>
            <a:ext cx="5867400" cy="4114799"/>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Date Placeholder 3"/>
          <p:cNvSpPr>
            <a:spLocks noGrp="1"/>
          </p:cNvSpPr>
          <p:nvPr>
            <p:ph type="dt" sz="half" idx="2"/>
          </p:nvPr>
        </p:nvSpPr>
        <p:spPr>
          <a:xfrm>
            <a:off x="6934200" y="6580094"/>
            <a:ext cx="2133600" cy="304800"/>
          </a:xfrm>
          <a:prstGeom prst="rect">
            <a:avLst/>
          </a:prstGeom>
        </p:spPr>
        <p:txBody>
          <a:bodyPr vert="horz" lIns="91440" tIns="45720" rIns="91440" bIns="45720" rtlCol="0" anchor="ctr"/>
          <a:lstStyle>
            <a:lvl1pPr algn="r">
              <a:defRPr sz="1000">
                <a:solidFill>
                  <a:schemeClr val="tx1">
                    <a:tint val="75000"/>
                    <a:alpha val="70000"/>
                  </a:schemeClr>
                </a:solidFill>
                <a:effectLst>
                  <a:outerShdw blurRad="63500" sx="102000" sy="102000" algn="ctr" rotWithShape="0">
                    <a:schemeClr val="tx1">
                      <a:alpha val="40000"/>
                    </a:schemeClr>
                  </a:outerShdw>
                </a:effectLst>
              </a:defRPr>
            </a:lvl1pPr>
          </a:lstStyle>
          <a:p>
            <a:fld id="{69654463-538E-400E-8FA9-9AFB29DBC23A}" type="datetimeFigureOut">
              <a:rPr lang="es-ES" smtClean="0"/>
              <a:pPr/>
              <a:t>18/05/2022</a:t>
            </a:fld>
            <a:endParaRPr lang="es-ES"/>
          </a:p>
        </p:txBody>
      </p:sp>
      <p:sp>
        <p:nvSpPr>
          <p:cNvPr id="6" name="Slide Number Placeholder 5"/>
          <p:cNvSpPr>
            <a:spLocks noGrp="1"/>
          </p:cNvSpPr>
          <p:nvPr>
            <p:ph type="sldNum" sz="quarter" idx="4"/>
          </p:nvPr>
        </p:nvSpPr>
        <p:spPr>
          <a:xfrm>
            <a:off x="22412" y="2693894"/>
            <a:ext cx="1452282" cy="1371600"/>
          </a:xfrm>
          <a:prstGeom prst="rect">
            <a:avLst/>
          </a:prstGeom>
        </p:spPr>
        <p:txBody>
          <a:bodyPr vert="horz" lIns="91440" tIns="45720" rIns="91440" bIns="45720" rtlCol="0" anchor="ctr"/>
          <a:lstStyle>
            <a:lvl1pPr algn="ctr">
              <a:defRPr sz="7200" b="1" spc="-200" baseline="0">
                <a:gradFill flip="none" rotWithShape="1">
                  <a:gsLst>
                    <a:gs pos="0">
                      <a:schemeClr val="tx1">
                        <a:alpha val="0"/>
                      </a:schemeClr>
                    </a:gs>
                    <a:gs pos="100000">
                      <a:schemeClr val="tx1">
                        <a:alpha val="50000"/>
                      </a:schemeClr>
                    </a:gs>
                  </a:gsLst>
                  <a:lin ang="10800000" scaled="1"/>
                  <a:tileRect/>
                </a:gradFill>
              </a:defRPr>
            </a:lvl1pPr>
          </a:lstStyle>
          <a:p>
            <a:fld id="{61AFF43E-2155-4CED-9425-5C0193878769}" type="slidenum">
              <a:rPr lang="es-ES" smtClean="0"/>
              <a:pPr/>
              <a:t>‹Nº›</a:t>
            </a:fld>
            <a:endParaRPr lang="es-ES" dirty="0"/>
          </a:p>
        </p:txBody>
      </p:sp>
    </p:spTree>
  </p:cSld>
  <p:clrMap bg1="dk1" tx1="lt1" bg2="dk2"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Lst>
  <p:transition/>
  <p:txStyles>
    <p:titleStyle>
      <a:lvl1pPr algn="l" defTabSz="914400" rtl="0" eaLnBrk="1" latinLnBrk="0" hangingPunct="1">
        <a:spcBef>
          <a:spcPct val="0"/>
        </a:spcBef>
        <a:buNone/>
        <a:defRPr sz="3600" kern="1200">
          <a:gradFill>
            <a:gsLst>
              <a:gs pos="0">
                <a:schemeClr val="tx1"/>
              </a:gs>
              <a:gs pos="99000">
                <a:schemeClr val="tx1">
                  <a:alpha val="85000"/>
                </a:schemeClr>
              </a:gs>
              <a:gs pos="86000">
                <a:schemeClr val="tx1">
                  <a:alpha val="70000"/>
                </a:schemeClr>
              </a:gs>
            </a:gsLst>
            <a:lin ang="5400000" scaled="0"/>
          </a:gradFill>
          <a:latin typeface="+mj-lt"/>
          <a:ea typeface="+mj-ea"/>
          <a:cs typeface="+mj-cs"/>
        </a:defRPr>
      </a:lvl1pPr>
    </p:titleStyle>
    <p:bodyStyle>
      <a:lvl1pPr marL="342900" indent="-342900" algn="l" defTabSz="914400" rtl="0" eaLnBrk="1" latinLnBrk="0" hangingPunct="1">
        <a:spcBef>
          <a:spcPts val="1800"/>
        </a:spcBef>
        <a:buFont typeface="Wingdings" pitchFamily="2" charset="2"/>
        <a:buChar char=""/>
        <a:defRPr sz="2000" kern="120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1pPr>
      <a:lvl2pPr marL="742950" indent="-285750" algn="l" defTabSz="914400" rtl="0" eaLnBrk="1" latinLnBrk="0" hangingPunct="1">
        <a:spcBef>
          <a:spcPts val="1800"/>
        </a:spcBef>
        <a:buSzPct val="80000"/>
        <a:buFont typeface="Wingdings" pitchFamily="2" charset="2"/>
        <a:buChar char="q"/>
        <a:defRPr sz="1600" kern="120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2pPr>
      <a:lvl3pPr marL="1143000" indent="-228600" algn="l" defTabSz="914400" rtl="0" eaLnBrk="1" latinLnBrk="0" hangingPunct="1">
        <a:spcBef>
          <a:spcPts val="1800"/>
        </a:spcBef>
        <a:buFont typeface="Wingdings" pitchFamily="2" charset="2"/>
        <a:buChar char=""/>
        <a:defRPr sz="1600" kern="120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3pPr>
      <a:lvl4pPr marL="1600200" indent="-228600" algn="l" defTabSz="914400" rtl="0" eaLnBrk="1" latinLnBrk="0" hangingPunct="1">
        <a:spcBef>
          <a:spcPts val="1800"/>
        </a:spcBef>
        <a:buSzPct val="80000"/>
        <a:buFont typeface="Wingdings" pitchFamily="2" charset="2"/>
        <a:buChar char="q"/>
        <a:defRPr sz="1600" kern="120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4pPr>
      <a:lvl5pPr marL="2057400" indent="-228600" algn="l" defTabSz="914400" rtl="0" eaLnBrk="1" latinLnBrk="0" hangingPunct="1">
        <a:spcBef>
          <a:spcPts val="1800"/>
        </a:spcBef>
        <a:buFont typeface="Wingdings" pitchFamily="2" charset="2"/>
        <a:buChar char=""/>
        <a:defRPr sz="1600" kern="120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5pPr>
      <a:lvl6pPr marL="2514600" indent="-228600" algn="l" defTabSz="914400" rtl="0" eaLnBrk="1" latinLnBrk="0" hangingPunct="1">
        <a:spcBef>
          <a:spcPts val="1800"/>
        </a:spcBef>
        <a:buSzPct val="80000"/>
        <a:buFont typeface="Wingdings" pitchFamily="2" charset="2"/>
        <a:buChar char="q"/>
        <a:defRPr sz="1600" kern="120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6pPr>
      <a:lvl7pPr marL="2971800" indent="-228600" algn="l" defTabSz="914400" rtl="0" eaLnBrk="1" latinLnBrk="0" hangingPunct="1">
        <a:spcBef>
          <a:spcPts val="1800"/>
        </a:spcBef>
        <a:buSzPct val="100000"/>
        <a:buFont typeface="Wingdings" pitchFamily="2" charset="2"/>
        <a:buChar char="Ù"/>
        <a:defRPr sz="1600" kern="1200" baseline="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7pPr>
      <a:lvl8pPr marL="3429000" indent="-228600" algn="l" defTabSz="914400" rtl="0" eaLnBrk="1" latinLnBrk="0" hangingPunct="1">
        <a:spcBef>
          <a:spcPts val="1800"/>
        </a:spcBef>
        <a:buSzPct val="80000"/>
        <a:buFont typeface="Wingdings" pitchFamily="2" charset="2"/>
        <a:buChar char="q"/>
        <a:defRPr sz="1600" kern="1200" baseline="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8pPr>
      <a:lvl9pPr marL="3886200" indent="-228600" algn="l" defTabSz="914400" rtl="0" eaLnBrk="1" latinLnBrk="0" hangingPunct="1">
        <a:spcBef>
          <a:spcPts val="1800"/>
        </a:spcBef>
        <a:buSzPct val="100000"/>
        <a:buFont typeface="Wingdings" pitchFamily="2" charset="2"/>
        <a:buChar char="Ù"/>
        <a:defRPr sz="1600" kern="1200" baseline="0">
          <a:gradFill>
            <a:gsLst>
              <a:gs pos="0">
                <a:schemeClr val="tx1"/>
              </a:gs>
              <a:gs pos="99000">
                <a:schemeClr val="tx1">
                  <a:alpha val="85000"/>
                </a:schemeClr>
              </a:gs>
              <a:gs pos="86000">
                <a:schemeClr val="tx1">
                  <a:alpha val="70000"/>
                </a:schemeClr>
              </a:gs>
            </a:gsLst>
            <a:lin ang="540000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iguel.alvarez@uclm.e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oleObject" Target="../embeddings/oleObject4.bin"/><Relationship Id="rId4" Type="http://schemas.openxmlformats.org/officeDocument/2006/relationships/image" Target="../media/image12.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5.emf"/><Relationship Id="rId5" Type="http://schemas.openxmlformats.org/officeDocument/2006/relationships/oleObject" Target="../embeddings/oleObject6.bin"/><Relationship Id="rId4" Type="http://schemas.openxmlformats.org/officeDocument/2006/relationships/image" Target="../media/image14.emf"/></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9.emf"/><Relationship Id="rId5" Type="http://schemas.openxmlformats.org/officeDocument/2006/relationships/oleObject" Target="../embeddings/oleObject8.bin"/><Relationship Id="rId4" Type="http://schemas.openxmlformats.org/officeDocument/2006/relationships/image" Target="../media/image18.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slide" Target="slide6.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zotero.org/"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a:t>Redacción de Informes</a:t>
            </a:r>
          </a:p>
        </p:txBody>
      </p:sp>
      <p:sp>
        <p:nvSpPr>
          <p:cNvPr id="3" name="2 Subtítulo"/>
          <p:cNvSpPr>
            <a:spLocks noGrp="1"/>
          </p:cNvSpPr>
          <p:nvPr>
            <p:ph type="subTitle" idx="1"/>
          </p:nvPr>
        </p:nvSpPr>
        <p:spPr>
          <a:xfrm>
            <a:off x="4500562" y="3810000"/>
            <a:ext cx="4262438" cy="2690834"/>
          </a:xfrm>
        </p:spPr>
        <p:txBody>
          <a:bodyPr>
            <a:normAutofit/>
          </a:bodyPr>
          <a:lstStyle/>
          <a:p>
            <a:pPr>
              <a:lnSpc>
                <a:spcPct val="120000"/>
              </a:lnSpc>
            </a:pPr>
            <a:r>
              <a:rPr lang="es-ES" dirty="0"/>
              <a:t>Formación CSIF  ·  CUENCA</a:t>
            </a:r>
          </a:p>
          <a:p>
            <a:pPr>
              <a:lnSpc>
                <a:spcPct val="120000"/>
              </a:lnSpc>
            </a:pPr>
            <a:r>
              <a:rPr lang="es-ES" dirty="0"/>
              <a:t>Miguel Álvarez Peralta</a:t>
            </a:r>
          </a:p>
          <a:p>
            <a:pPr>
              <a:lnSpc>
                <a:spcPct val="120000"/>
              </a:lnSpc>
            </a:pPr>
            <a:br>
              <a:rPr lang="es-ES" dirty="0"/>
            </a:br>
            <a:r>
              <a:rPr lang="es-ES" dirty="0">
                <a:hlinkClick r:id="rId2"/>
              </a:rPr>
              <a:t>miguel.alvarez@uclm.es</a:t>
            </a:r>
            <a:r>
              <a:rPr lang="es-ES" dirty="0"/>
              <a:t> </a:t>
            </a:r>
            <a:br>
              <a:rPr lang="es-ES" dirty="0"/>
            </a:br>
            <a:r>
              <a:rPr lang="es-ES" dirty="0" err="1"/>
              <a:t>Twitter</a:t>
            </a:r>
            <a:r>
              <a:rPr lang="es-ES" dirty="0"/>
              <a:t>: </a:t>
            </a:r>
            <a:r>
              <a:rPr lang="es-ES" i="1" dirty="0"/>
              <a:t>@</a:t>
            </a:r>
            <a:r>
              <a:rPr lang="es-ES" i="1" dirty="0" err="1"/>
              <a:t>miguelenlared</a:t>
            </a:r>
            <a:endParaRPr lang="es-ES" i="1"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lgn="ctr"/>
            <a:r>
              <a:rPr lang="es-ES" dirty="0"/>
              <a:t>Planificación</a:t>
            </a:r>
            <a:br>
              <a:rPr lang="es-ES" dirty="0"/>
            </a:br>
            <a:r>
              <a:rPr lang="es-ES" sz="2800" b="1" i="1" dirty="0">
                <a:solidFill>
                  <a:schemeClr val="tx2">
                    <a:lumMod val="50000"/>
                  </a:schemeClr>
                </a:solidFill>
              </a:rPr>
              <a:t>¡el secreto de un buen informe!</a:t>
            </a:r>
          </a:p>
        </p:txBody>
      </p:sp>
      <p:sp>
        <p:nvSpPr>
          <p:cNvPr id="5" name="4 Marcador de contenido"/>
          <p:cNvSpPr>
            <a:spLocks noGrp="1"/>
          </p:cNvSpPr>
          <p:nvPr>
            <p:ph idx="1"/>
          </p:nvPr>
        </p:nvSpPr>
        <p:spPr/>
        <p:txBody>
          <a:bodyPr>
            <a:normAutofit lnSpcReduction="10000"/>
          </a:bodyPr>
          <a:lstStyle/>
          <a:p>
            <a:r>
              <a:rPr lang="es-ES" dirty="0"/>
              <a:t> "</a:t>
            </a:r>
            <a:r>
              <a:rPr lang="es-ES" i="1" dirty="0"/>
              <a:t>Cada vez que usted planea, fracasa, revalúa y hace ajustes, está en el camino hacia la perfección”	</a:t>
            </a:r>
            <a:br>
              <a:rPr lang="es-ES" i="1" dirty="0"/>
            </a:br>
            <a:r>
              <a:rPr lang="es-ES" i="1" dirty="0"/>
              <a:t>              </a:t>
            </a:r>
            <a:r>
              <a:rPr lang="es-ES" dirty="0"/>
              <a:t>		John C. Maxwell</a:t>
            </a:r>
          </a:p>
          <a:p>
            <a:r>
              <a:rPr lang="es-ES" dirty="0"/>
              <a:t>"</a:t>
            </a:r>
            <a:r>
              <a:rPr lang="es-ES" i="1" dirty="0"/>
              <a:t>Cuando lleguemos a ese rio, hablaremos de ese puente</a:t>
            </a:r>
            <a:r>
              <a:rPr lang="es-ES" dirty="0"/>
              <a:t>“ 	Julio César</a:t>
            </a:r>
          </a:p>
          <a:p>
            <a:r>
              <a:rPr lang="es-ES" dirty="0"/>
              <a:t>"</a:t>
            </a:r>
            <a:r>
              <a:rPr lang="es-ES" i="1" dirty="0"/>
              <a:t>Al no prepararlo, se está preparando: para fracasar.</a:t>
            </a:r>
            <a:r>
              <a:rPr lang="es-ES" dirty="0"/>
              <a:t>"   		</a:t>
            </a:r>
            <a:br>
              <a:rPr lang="es-ES" dirty="0"/>
            </a:br>
            <a:r>
              <a:rPr lang="es-ES" dirty="0"/>
              <a:t>			</a:t>
            </a:r>
            <a:r>
              <a:rPr lang="es-ES" dirty="0" err="1"/>
              <a:t>Benjamin</a:t>
            </a:r>
            <a:r>
              <a:rPr lang="es-ES" dirty="0"/>
              <a:t> Franklin    </a:t>
            </a:r>
          </a:p>
          <a:p>
            <a:r>
              <a:rPr lang="es-ES" dirty="0"/>
              <a:t>"</a:t>
            </a:r>
            <a:r>
              <a:rPr lang="es-ES" i="1" dirty="0"/>
              <a:t>El hombre que planifica, tiene media batalla ganada” </a:t>
            </a:r>
            <a:r>
              <a:rPr lang="es-ES" dirty="0"/>
              <a:t> 	</a:t>
            </a:r>
            <a:br>
              <a:rPr lang="es-ES" dirty="0"/>
            </a:br>
            <a:r>
              <a:rPr lang="es-ES" dirty="0"/>
              <a:t>			Miguel de Cervantes</a:t>
            </a:r>
            <a:endParaRPr lang="es-ES"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in)">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lumOff val="10000"/>
          </a:schemeClr>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s-ES"/>
              <a:t>Cohesión temática y estilística</a:t>
            </a:r>
          </a:p>
        </p:txBody>
      </p:sp>
      <p:sp>
        <p:nvSpPr>
          <p:cNvPr id="115715" name="Rectangle 3"/>
          <p:cNvSpPr>
            <a:spLocks noGrp="1" noChangeArrowheads="1"/>
          </p:cNvSpPr>
          <p:nvPr>
            <p:ph type="body" idx="1"/>
          </p:nvPr>
        </p:nvSpPr>
        <p:spPr>
          <a:xfrm>
            <a:off x="395536" y="1628800"/>
            <a:ext cx="8291264" cy="4467199"/>
          </a:xfrm>
        </p:spPr>
        <p:txBody>
          <a:bodyPr/>
          <a:lstStyle/>
          <a:p>
            <a:r>
              <a:rPr lang="es-ES_tradnl" b="1" dirty="0"/>
              <a:t>El tema es constante y está ordenado a lo largo del texto</a:t>
            </a:r>
          </a:p>
          <a:p>
            <a:r>
              <a:rPr lang="es-ES_tradnl" b="1" dirty="0"/>
              <a:t>Hay coherencia entre la idea principal y las ideas secundarias</a:t>
            </a:r>
          </a:p>
          <a:p>
            <a:pPr lvl="1"/>
            <a:r>
              <a:rPr lang="es-ES_tradnl" b="1" dirty="0"/>
              <a:t>Hay que delimitar bien el tema y jerarquizarlo adecuadamente</a:t>
            </a:r>
          </a:p>
          <a:p>
            <a:r>
              <a:rPr lang="es-ES_tradnl" b="1" dirty="0"/>
              <a:t>Estilo, tono o registro empleado: formal o coloquial, literario, periodístico, etc.</a:t>
            </a:r>
          </a:p>
          <a:p>
            <a:endParaRPr lang="es-E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lumOff val="10000"/>
          </a:schemeClr>
        </a:solidFill>
        <a:effectLst/>
      </p:bgPr>
    </p:bg>
    <p:spTree>
      <p:nvGrpSpPr>
        <p:cNvPr id="1" name=""/>
        <p:cNvGrpSpPr/>
        <p:nvPr/>
      </p:nvGrpSpPr>
      <p:grpSpPr>
        <a:xfrm>
          <a:off x="0" y="0"/>
          <a:ext cx="0" cy="0"/>
          <a:chOff x="0" y="0"/>
          <a:chExt cx="0" cy="0"/>
        </a:xfrm>
      </p:grpSpPr>
      <p:sp>
        <p:nvSpPr>
          <p:cNvPr id="116739" name="Rectangle 3"/>
          <p:cNvSpPr>
            <a:spLocks noGrp="1" noChangeArrowheads="1"/>
          </p:cNvSpPr>
          <p:nvPr>
            <p:ph type="body" idx="1"/>
          </p:nvPr>
        </p:nvSpPr>
        <p:spPr>
          <a:xfrm>
            <a:off x="500034" y="500042"/>
            <a:ext cx="8286808" cy="6000792"/>
          </a:xfrm>
        </p:spPr>
        <p:txBody>
          <a:bodyPr>
            <a:normAutofit/>
          </a:bodyPr>
          <a:lstStyle/>
          <a:p>
            <a:pPr>
              <a:lnSpc>
                <a:spcPct val="80000"/>
              </a:lnSpc>
            </a:pPr>
            <a:r>
              <a:rPr lang="es-ES" sz="2600" dirty="0"/>
              <a:t>Orden cronológico se garantiza mediante el uso de conectores y los tiempos verbales</a:t>
            </a:r>
          </a:p>
          <a:p>
            <a:pPr>
              <a:lnSpc>
                <a:spcPct val="80000"/>
              </a:lnSpc>
            </a:pPr>
            <a:r>
              <a:rPr lang="es-ES" sz="2600" dirty="0"/>
              <a:t>Mantener la línea cronológica en función del momento que se adopte como tiempo de referencia. Comparación presente histórico y pasado: </a:t>
            </a:r>
          </a:p>
          <a:p>
            <a:pPr lvl="1">
              <a:lnSpc>
                <a:spcPct val="80000"/>
              </a:lnSpc>
            </a:pPr>
            <a:r>
              <a:rPr lang="es-ES_tradnl" sz="2200" dirty="0"/>
              <a:t>Sin apoyo y sin dinero, Artigas </a:t>
            </a:r>
            <a:r>
              <a:rPr lang="es-ES_tradnl" sz="2200" b="1" dirty="0"/>
              <a:t>comienza </a:t>
            </a:r>
            <a:r>
              <a:rPr lang="es-ES_tradnl" sz="2200" dirty="0"/>
              <a:t>a quedarse sin jefes y sin soldados. Frente a los portugueses </a:t>
            </a:r>
            <a:r>
              <a:rPr lang="es-ES_tradnl" sz="2200" b="1" dirty="0"/>
              <a:t>ha sufrido </a:t>
            </a:r>
            <a:r>
              <a:rPr lang="es-ES_tradnl" sz="2200" dirty="0"/>
              <a:t>derrota tras derrota. Finalmente no le </a:t>
            </a:r>
            <a:r>
              <a:rPr lang="es-ES_tradnl" sz="2200" b="1" dirty="0"/>
              <a:t>quedará</a:t>
            </a:r>
            <a:r>
              <a:rPr lang="es-ES_tradnl" sz="2200" dirty="0"/>
              <a:t> más que una tropa de indios de Misiones.</a:t>
            </a:r>
          </a:p>
          <a:p>
            <a:pPr lvl="1">
              <a:lnSpc>
                <a:spcPct val="80000"/>
              </a:lnSpc>
              <a:buFont typeface="Wingdings" pitchFamily="2" charset="2"/>
              <a:buNone/>
            </a:pPr>
            <a:endParaRPr lang="es-ES_tradnl" sz="2200" dirty="0"/>
          </a:p>
          <a:p>
            <a:pPr lvl="1">
              <a:lnSpc>
                <a:spcPct val="80000"/>
              </a:lnSpc>
            </a:pPr>
            <a:r>
              <a:rPr lang="es-ES_tradnl" sz="2200" dirty="0"/>
              <a:t>Sin apoyo y sin dinero, Artigas </a:t>
            </a:r>
            <a:r>
              <a:rPr lang="es-ES_tradnl" sz="2200" b="1" dirty="0"/>
              <a:t>comenzó </a:t>
            </a:r>
            <a:r>
              <a:rPr lang="es-ES_tradnl" sz="2200" dirty="0"/>
              <a:t>a quedarse sin jefes y sin soldados. Frente a los portugueses </a:t>
            </a:r>
            <a:r>
              <a:rPr lang="es-ES_tradnl" sz="2200" b="1" dirty="0"/>
              <a:t>había sufrido </a:t>
            </a:r>
            <a:r>
              <a:rPr lang="es-ES_tradnl" sz="2200" dirty="0"/>
              <a:t>derrota tras derrota. Finalmente no le </a:t>
            </a:r>
            <a:r>
              <a:rPr lang="es-ES_tradnl" sz="2200" b="1" dirty="0"/>
              <a:t>quedaría</a:t>
            </a:r>
            <a:r>
              <a:rPr lang="es-ES_tradnl" sz="2200" dirty="0"/>
              <a:t> más que una tropa de indios de Misiones.</a:t>
            </a:r>
            <a:endParaRPr lang="es-ES" sz="22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lumOff val="10000"/>
          </a:schemeClr>
        </a:solidFill>
        <a:effectLst/>
      </p:bgPr>
    </p:bg>
    <p:spTree>
      <p:nvGrpSpPr>
        <p:cNvPr id="1" name=""/>
        <p:cNvGrpSpPr/>
        <p:nvPr/>
      </p:nvGrpSpPr>
      <p:grpSpPr>
        <a:xfrm>
          <a:off x="0" y="0"/>
          <a:ext cx="0" cy="0"/>
          <a:chOff x="0" y="0"/>
          <a:chExt cx="0" cy="0"/>
        </a:xfrm>
      </p:grpSpPr>
      <p:sp>
        <p:nvSpPr>
          <p:cNvPr id="117763" name="Rectangle 3"/>
          <p:cNvSpPr>
            <a:spLocks noGrp="1" noChangeArrowheads="1"/>
          </p:cNvSpPr>
          <p:nvPr>
            <p:ph type="body" idx="1"/>
          </p:nvPr>
        </p:nvSpPr>
        <p:spPr>
          <a:xfrm>
            <a:off x="357158" y="1268760"/>
            <a:ext cx="8429684" cy="5160636"/>
          </a:xfrm>
        </p:spPr>
        <p:txBody>
          <a:bodyPr>
            <a:normAutofit/>
          </a:bodyPr>
          <a:lstStyle/>
          <a:p>
            <a:pPr>
              <a:lnSpc>
                <a:spcPct val="90000"/>
              </a:lnSpc>
            </a:pPr>
            <a:r>
              <a:rPr lang="es-ES" sz="2600" dirty="0"/>
              <a:t>Si se selecciona una voz debe ser uniforme durante todo el texto. Si se escribe de modo impersonal, no se puede pasar al yo. </a:t>
            </a:r>
          </a:p>
          <a:p>
            <a:pPr>
              <a:lnSpc>
                <a:spcPct val="90000"/>
              </a:lnSpc>
            </a:pPr>
            <a:r>
              <a:rPr lang="es-ES" sz="2600" dirty="0"/>
              <a:t>También pueden seleccionarse otras formas de enunciación (nosotros, vosotros, ustedes, tu…). Todo es correcto, siempre que se mantenga la coherencia.</a:t>
            </a:r>
          </a:p>
          <a:p>
            <a:pPr>
              <a:lnSpc>
                <a:spcPct val="90000"/>
              </a:lnSpc>
            </a:pPr>
            <a:r>
              <a:rPr lang="es-ES" sz="2600" dirty="0"/>
              <a:t>Es importante mantener el enfoque o el punto de vista adoptado en un texto (puede referirse al tono, estilo, temática o a la voz adoptada por el enunciador)</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lumOff val="10000"/>
          </a:schemeClr>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s-ES"/>
              <a:t>Conectores</a:t>
            </a:r>
          </a:p>
        </p:txBody>
      </p:sp>
      <p:sp>
        <p:nvSpPr>
          <p:cNvPr id="61443" name="Rectangle 3"/>
          <p:cNvSpPr>
            <a:spLocks noGrp="1" noChangeArrowheads="1"/>
          </p:cNvSpPr>
          <p:nvPr>
            <p:ph type="body" idx="1"/>
          </p:nvPr>
        </p:nvSpPr>
        <p:spPr/>
        <p:txBody>
          <a:bodyPr/>
          <a:lstStyle/>
          <a:p>
            <a:pPr>
              <a:lnSpc>
                <a:spcPct val="90000"/>
              </a:lnSpc>
            </a:pPr>
            <a:r>
              <a:rPr lang="es-ES" b="1"/>
              <a:t>INTRODUCCIÓN:</a:t>
            </a:r>
            <a:br>
              <a:rPr lang="es-ES"/>
            </a:br>
            <a:br>
              <a:rPr lang="es-ES"/>
            </a:br>
            <a:r>
              <a:rPr lang="es-ES" i="1"/>
              <a:t>El propósito de este escrito es</a:t>
            </a:r>
            <a:br>
              <a:rPr lang="es-ES" i="1"/>
            </a:br>
            <a:r>
              <a:rPr lang="es-ES" i="1"/>
              <a:t>Hay que decir que nos proponemos</a:t>
            </a:r>
            <a:br>
              <a:rPr lang="es-ES" i="1"/>
            </a:br>
            <a:r>
              <a:rPr lang="es-ES" i="1"/>
              <a:t>Empecemos indicando</a:t>
            </a:r>
            <a:br>
              <a:rPr lang="es-ES" i="1"/>
            </a:br>
            <a:r>
              <a:rPr lang="es-ES" i="1"/>
              <a:t>Lo que se pretende</a:t>
            </a:r>
            <a:br>
              <a:rPr lang="es-ES" i="1"/>
            </a:br>
            <a:r>
              <a:rPr lang="es-ES" i="1"/>
              <a:t>Como introducción,</a:t>
            </a:r>
            <a:br>
              <a:rPr lang="es-ES" i="1"/>
            </a:br>
            <a:r>
              <a:rPr lang="es-ES" i="1"/>
              <a:t>Se va a tratar en este estadio </a:t>
            </a:r>
            <a:br>
              <a:rPr lang="es-ES" i="1"/>
            </a:br>
            <a:endParaRPr lang="es-ES" i="1"/>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lumOff val="10000"/>
          </a:schemeClr>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s-ES"/>
              <a:t>Conectores</a:t>
            </a:r>
          </a:p>
        </p:txBody>
      </p:sp>
      <p:sp>
        <p:nvSpPr>
          <p:cNvPr id="62467" name="Rectangle 3"/>
          <p:cNvSpPr>
            <a:spLocks noGrp="1" noChangeArrowheads="1"/>
          </p:cNvSpPr>
          <p:nvPr>
            <p:ph type="body" idx="1"/>
          </p:nvPr>
        </p:nvSpPr>
        <p:spPr/>
        <p:txBody>
          <a:bodyPr/>
          <a:lstStyle/>
          <a:p>
            <a:pPr>
              <a:lnSpc>
                <a:spcPct val="90000"/>
              </a:lnSpc>
              <a:buFont typeface="Wingdings" pitchFamily="2" charset="2"/>
              <a:buNone/>
            </a:pPr>
            <a:r>
              <a:rPr lang="es-ES" sz="2100" b="1"/>
              <a:t>ASUNTO NUEVO:</a:t>
            </a:r>
            <a:br>
              <a:rPr lang="es-ES" sz="2100" b="1"/>
            </a:br>
            <a:br>
              <a:rPr lang="es-ES" sz="2100" b="1"/>
            </a:br>
            <a:r>
              <a:rPr lang="es-ES" sz="2100" i="1"/>
              <a:t>Por otro lado,</a:t>
            </a:r>
            <a:br>
              <a:rPr lang="es-ES" sz="2100" i="1"/>
            </a:br>
            <a:r>
              <a:rPr lang="es-ES" sz="2100" i="1"/>
              <a:t>Además, </a:t>
            </a:r>
            <a:br>
              <a:rPr lang="es-ES" sz="2100" i="1"/>
            </a:br>
            <a:r>
              <a:rPr lang="es-ES" sz="2100" i="1"/>
              <a:t>En cuanto a </a:t>
            </a:r>
            <a:br>
              <a:rPr lang="es-ES" sz="2100" i="1"/>
            </a:br>
            <a:r>
              <a:rPr lang="es-ES" sz="2100" i="1"/>
              <a:t>La siguiente questión</a:t>
            </a:r>
            <a:br>
              <a:rPr lang="es-ES" sz="2100" i="1"/>
            </a:br>
            <a:r>
              <a:rPr lang="es-ES" sz="2100" i="1"/>
              <a:t>Otro aspecto</a:t>
            </a:r>
            <a:br>
              <a:rPr lang="es-ES" sz="2100" i="1"/>
            </a:br>
            <a:r>
              <a:rPr lang="es-ES" sz="2100" i="1"/>
              <a:t>Por lo que respecta a </a:t>
            </a:r>
            <a:br>
              <a:rPr lang="es-ES" sz="2100" i="1"/>
            </a:br>
            <a:r>
              <a:rPr lang="es-ES" sz="2100" i="1"/>
              <a:t>Respecto a</a:t>
            </a:r>
            <a:br>
              <a:rPr lang="es-ES" sz="2100" i="1"/>
            </a:br>
            <a:r>
              <a:rPr lang="es-ES" sz="2100" i="1"/>
              <a:t>En/por lo que se refiere a </a:t>
            </a:r>
            <a:br>
              <a:rPr lang="es-ES" sz="2100" i="1"/>
            </a:br>
            <a:r>
              <a:rPr lang="es-ES" sz="2100" i="1"/>
              <a:t>En lo referente a</a:t>
            </a:r>
            <a:br>
              <a:rPr lang="es-ES" sz="2100" i="1"/>
            </a:br>
            <a:br>
              <a:rPr lang="es-ES" sz="2100" i="1"/>
            </a:br>
            <a:endParaRPr lang="es-ES" sz="2100" i="1"/>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lumOff val="10000"/>
          </a:schemeClr>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s-ES"/>
              <a:t>Conectores</a:t>
            </a:r>
          </a:p>
        </p:txBody>
      </p:sp>
      <p:sp>
        <p:nvSpPr>
          <p:cNvPr id="63491" name="Rectangle 3"/>
          <p:cNvSpPr>
            <a:spLocks noGrp="1" noChangeArrowheads="1"/>
          </p:cNvSpPr>
          <p:nvPr>
            <p:ph type="body" idx="1"/>
          </p:nvPr>
        </p:nvSpPr>
        <p:spPr/>
        <p:txBody>
          <a:bodyPr/>
          <a:lstStyle/>
          <a:p>
            <a:r>
              <a:rPr lang="es-ES" sz="2600" b="1"/>
              <a:t>CORRELACIÓN O DISTRIBUCIÓN:</a:t>
            </a:r>
            <a:br>
              <a:rPr lang="es-ES" sz="2600" b="1"/>
            </a:br>
            <a:br>
              <a:rPr lang="es-ES" sz="2600" b="1"/>
            </a:br>
            <a:r>
              <a:rPr lang="es-ES" sz="2600" i="1"/>
              <a:t>En primer lugar,</a:t>
            </a:r>
            <a:br>
              <a:rPr lang="es-ES" sz="2600" i="1"/>
            </a:br>
            <a:r>
              <a:rPr lang="es-ES" sz="2600" i="1"/>
              <a:t>Por último,</a:t>
            </a:r>
            <a:br>
              <a:rPr lang="es-ES" sz="2600" i="1"/>
            </a:br>
            <a:r>
              <a:rPr lang="es-ES" sz="2600" i="1"/>
              <a:t>Para empezar,</a:t>
            </a:r>
            <a:br>
              <a:rPr lang="es-ES" sz="2600" i="1"/>
            </a:br>
            <a:r>
              <a:rPr lang="es-ES" sz="2600" i="1"/>
              <a:t>Para finalizar,</a:t>
            </a:r>
            <a:br>
              <a:rPr lang="es-ES" sz="2600" i="1"/>
            </a:br>
            <a:r>
              <a:rPr lang="es-ES" sz="2600" i="1"/>
              <a:t>Ante todo</a:t>
            </a:r>
            <a:br>
              <a:rPr lang="es-ES" sz="2600" i="1"/>
            </a:br>
            <a:r>
              <a:rPr lang="es-ES" sz="2600" i="1"/>
              <a:t>Especialmente,</a:t>
            </a:r>
            <a:br>
              <a:rPr lang="es-ES" sz="2600" i="1"/>
            </a:br>
            <a:r>
              <a:rPr lang="es-ES" sz="2600" i="1"/>
              <a:t>En principio,</a:t>
            </a:r>
            <a:br>
              <a:rPr lang="es-ES" sz="2600" i="1"/>
            </a:br>
            <a:r>
              <a:rPr lang="es-ES" sz="2600" i="1"/>
              <a:t>Finalmente,</a:t>
            </a:r>
            <a:r>
              <a:rPr lang="es-ES" sz="2600"/>
              <a:t> </a:t>
            </a:r>
          </a:p>
          <a:p>
            <a:endParaRPr lang="es-ES" sz="260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lumOff val="10000"/>
          </a:schemeClr>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s-ES"/>
              <a:t>Conectores</a:t>
            </a:r>
          </a:p>
        </p:txBody>
      </p:sp>
      <p:sp>
        <p:nvSpPr>
          <p:cNvPr id="59395" name="Rectangle 3"/>
          <p:cNvSpPr>
            <a:spLocks noGrp="1" noChangeArrowheads="1"/>
          </p:cNvSpPr>
          <p:nvPr>
            <p:ph type="body" idx="1"/>
          </p:nvPr>
        </p:nvSpPr>
        <p:spPr/>
        <p:txBody>
          <a:bodyPr>
            <a:normAutofit fontScale="92500" lnSpcReduction="10000"/>
          </a:bodyPr>
          <a:lstStyle/>
          <a:p>
            <a:pPr>
              <a:lnSpc>
                <a:spcPct val="90000"/>
              </a:lnSpc>
            </a:pPr>
            <a:r>
              <a:rPr lang="es-ES" sz="2600" b="1"/>
              <a:t>REMISIONES A OTROS PÁRRAFOS:</a:t>
            </a:r>
            <a:br>
              <a:rPr lang="es-ES" sz="2600" b="1"/>
            </a:br>
            <a:br>
              <a:rPr lang="es-ES" sz="2600" b="1"/>
            </a:br>
            <a:r>
              <a:rPr lang="es-ES" sz="2600" i="1"/>
              <a:t>Como ya hemos señalado,</a:t>
            </a:r>
            <a:br>
              <a:rPr lang="es-ES" sz="2600" i="1"/>
            </a:br>
            <a:r>
              <a:rPr lang="es-ES" sz="2600" i="1"/>
              <a:t>Como ya hemos comentado,</a:t>
            </a:r>
            <a:br>
              <a:rPr lang="es-ES" sz="2600" i="1"/>
            </a:br>
            <a:r>
              <a:rPr lang="es-ES" sz="2600" i="1"/>
              <a:t>Como decíamos líneas más arriba,</a:t>
            </a:r>
            <a:br>
              <a:rPr lang="es-ES" sz="2600" i="1"/>
            </a:br>
            <a:r>
              <a:rPr lang="es-ES" sz="2600" i="1"/>
              <a:t>Retomando nuestro tema central,</a:t>
            </a:r>
            <a:br>
              <a:rPr lang="es-ES" sz="2600" i="1"/>
            </a:br>
            <a:r>
              <a:rPr lang="es-ES" sz="2600" i="1"/>
              <a:t>Como a continuación se explicará,</a:t>
            </a:r>
            <a:br>
              <a:rPr lang="es-ES" sz="2600" i="1"/>
            </a:br>
            <a:r>
              <a:rPr lang="es-ES" sz="2600" i="1"/>
              <a:t>Veamos con más detenimiento este aspecto.</a:t>
            </a:r>
            <a:br>
              <a:rPr lang="es-ES" sz="2600" i="1"/>
            </a:br>
            <a:r>
              <a:rPr lang="es-ES" sz="2600" i="1"/>
              <a:t>Estudiemos ahora con detención lo ya apuntado.</a:t>
            </a:r>
            <a:br>
              <a:rPr lang="es-ES" sz="2600" i="1"/>
            </a:br>
            <a:br>
              <a:rPr lang="es-ES" sz="2600" i="1"/>
            </a:br>
            <a:endParaRPr lang="es-ES" sz="260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lumOff val="10000"/>
          </a:schemeClr>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s-ES"/>
              <a:t>Conectores</a:t>
            </a:r>
          </a:p>
        </p:txBody>
      </p:sp>
      <p:sp>
        <p:nvSpPr>
          <p:cNvPr id="60419" name="Rectangle 3"/>
          <p:cNvSpPr>
            <a:spLocks noGrp="1" noChangeArrowheads="1"/>
          </p:cNvSpPr>
          <p:nvPr>
            <p:ph type="body" idx="1"/>
          </p:nvPr>
        </p:nvSpPr>
        <p:spPr/>
        <p:txBody>
          <a:bodyPr/>
          <a:lstStyle/>
          <a:p>
            <a:pPr>
              <a:lnSpc>
                <a:spcPct val="90000"/>
              </a:lnSpc>
            </a:pPr>
            <a:r>
              <a:rPr lang="es-ES" sz="2100" b="1"/>
              <a:t>RESUMEN-CONCLUSIÓN:</a:t>
            </a:r>
            <a:br>
              <a:rPr lang="es-ES" sz="2100" b="1"/>
            </a:br>
            <a:br>
              <a:rPr lang="es-ES" sz="2100" b="1"/>
            </a:br>
            <a:r>
              <a:rPr lang="es-ES" sz="2100" i="1"/>
              <a:t>En síntesis,</a:t>
            </a:r>
            <a:br>
              <a:rPr lang="es-ES" sz="2100" i="1"/>
            </a:br>
            <a:r>
              <a:rPr lang="es-ES" sz="2100" i="1"/>
              <a:t>En conclusión,</a:t>
            </a:r>
            <a:br>
              <a:rPr lang="es-ES" sz="2100" i="1"/>
            </a:br>
            <a:r>
              <a:rPr lang="es-ES" sz="2100" i="1"/>
              <a:t>A modo de conclusión,</a:t>
            </a:r>
            <a:br>
              <a:rPr lang="es-ES" sz="2100" i="1"/>
            </a:br>
            <a:r>
              <a:rPr lang="es-ES" sz="2100" i="1"/>
              <a:t>En resumen,</a:t>
            </a:r>
            <a:br>
              <a:rPr lang="es-ES" sz="2100" i="1"/>
            </a:br>
            <a:r>
              <a:rPr lang="es-ES" sz="2100" i="1"/>
              <a:t>En definitiva,</a:t>
            </a:r>
            <a:br>
              <a:rPr lang="es-ES" sz="2100" i="1"/>
            </a:br>
            <a:r>
              <a:rPr lang="es-ES" sz="2100" i="1"/>
              <a:t>En suma,</a:t>
            </a:r>
            <a:br>
              <a:rPr lang="es-ES" sz="2100" i="1"/>
            </a:br>
            <a:r>
              <a:rPr lang="es-ES" sz="2100" i="1"/>
              <a:t>En fin,</a:t>
            </a:r>
            <a:br>
              <a:rPr lang="es-ES" sz="2100" i="1"/>
            </a:br>
            <a:r>
              <a:rPr lang="es-ES" sz="2100" i="1"/>
              <a:t>Podemos concluir que</a:t>
            </a:r>
            <a:br>
              <a:rPr lang="es-ES" sz="2100" i="1"/>
            </a:br>
            <a:r>
              <a:rPr lang="es-ES" sz="2100" i="1"/>
              <a:t>En conjunto,</a:t>
            </a:r>
            <a:br>
              <a:rPr lang="es-ES" sz="2100" i="1"/>
            </a:br>
            <a:r>
              <a:rPr lang="es-ES" sz="2100" i="1"/>
              <a:t>Según/por todo lo dicho</a:t>
            </a:r>
            <a:br>
              <a:rPr lang="es-ES" sz="2100" i="1"/>
            </a:br>
            <a:endParaRPr lang="es-ES" sz="2100" i="1"/>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lumOff val="10000"/>
          </a:schemeClr>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s-ES"/>
              <a:t>Modelo uno</a:t>
            </a:r>
          </a:p>
        </p:txBody>
      </p:sp>
      <p:sp>
        <p:nvSpPr>
          <p:cNvPr id="65539" name="Rectangle 3"/>
          <p:cNvSpPr>
            <a:spLocks noGrp="1" noChangeArrowheads="1"/>
          </p:cNvSpPr>
          <p:nvPr>
            <p:ph type="body" idx="1"/>
          </p:nvPr>
        </p:nvSpPr>
        <p:spPr>
          <a:xfrm>
            <a:off x="609600" y="1600200"/>
            <a:ext cx="7924800" cy="4781550"/>
          </a:xfrm>
        </p:spPr>
        <p:txBody>
          <a:bodyPr>
            <a:normAutofit lnSpcReduction="10000"/>
          </a:bodyPr>
          <a:lstStyle/>
          <a:p>
            <a:pPr>
              <a:lnSpc>
                <a:spcPct val="80000"/>
              </a:lnSpc>
            </a:pPr>
            <a:r>
              <a:rPr lang="es-ES" sz="2100"/>
              <a:t>Frases iniciales, introducción al tema</a:t>
            </a:r>
          </a:p>
          <a:p>
            <a:pPr>
              <a:lnSpc>
                <a:spcPct val="80000"/>
              </a:lnSpc>
            </a:pPr>
            <a:r>
              <a:rPr lang="es-ES" sz="2100"/>
              <a:t>Tesis central</a:t>
            </a:r>
          </a:p>
          <a:p>
            <a:pPr>
              <a:lnSpc>
                <a:spcPct val="80000"/>
              </a:lnSpc>
            </a:pPr>
            <a:r>
              <a:rPr lang="es-ES" sz="2100"/>
              <a:t>Argumentos enumerados</a:t>
            </a:r>
          </a:p>
          <a:p>
            <a:pPr>
              <a:lnSpc>
                <a:spcPct val="80000"/>
              </a:lnSpc>
            </a:pPr>
            <a:r>
              <a:rPr lang="es-ES" sz="2100"/>
              <a:t>Conclusión o cierre</a:t>
            </a:r>
          </a:p>
          <a:p>
            <a:pPr lvl="1">
              <a:lnSpc>
                <a:spcPct val="80000"/>
              </a:lnSpc>
              <a:buFont typeface="Wingdings" pitchFamily="2" charset="2"/>
              <a:buNone/>
            </a:pPr>
            <a:endParaRPr lang="es-ES" sz="2200"/>
          </a:p>
          <a:p>
            <a:pPr lvl="1">
              <a:lnSpc>
                <a:spcPct val="80000"/>
              </a:lnSpc>
            </a:pPr>
            <a:r>
              <a:rPr lang="es-ES" sz="1700"/>
              <a:t>Hace algún tiempo vi un anuncio delicioso en la televisión: un perro era abandonado en la carretera y sus ojos imploraban que no lo abandonaran. Era un pequeño poema tierno y triste, algo cruel, quizás. Me gustan mucho más los anuncios que muchas películas malas o banales que, lejos de divertir o educar, solamente nos vuelven estúpidos. Los anuncios son ideales por tres motivos. El primero: son cortos y concisos. El segundo: en ellos aparecen frecuentemente juegos de palabras. Y, en tercer lugar, aunque no menos importante: nos llegan de una forma fulminante, como un pequeño rayo de inspiración. Así, descartando los mensajes subliminales y la bobadas del tipo "sea libre con este coche deportivo", un pequeño poema vale más que ciento veinte minutos de aburrimiento. </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lumOff val="10000"/>
          </a:schemeClr>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s-ES"/>
              <a:t>Modelo dos</a:t>
            </a:r>
          </a:p>
        </p:txBody>
      </p:sp>
      <p:sp>
        <p:nvSpPr>
          <p:cNvPr id="66563" name="Rectangle 3"/>
          <p:cNvSpPr>
            <a:spLocks noGrp="1" noChangeArrowheads="1"/>
          </p:cNvSpPr>
          <p:nvPr>
            <p:ph type="body" idx="1"/>
          </p:nvPr>
        </p:nvSpPr>
        <p:spPr/>
        <p:txBody>
          <a:bodyPr>
            <a:normAutofit fontScale="77500" lnSpcReduction="20000"/>
          </a:bodyPr>
          <a:lstStyle/>
          <a:p>
            <a:pPr>
              <a:lnSpc>
                <a:spcPct val="80000"/>
              </a:lnSpc>
            </a:pPr>
            <a:r>
              <a:rPr lang="es-ES" sz="2100"/>
              <a:t>Frases iniciales</a:t>
            </a:r>
          </a:p>
          <a:p>
            <a:pPr>
              <a:lnSpc>
                <a:spcPct val="80000"/>
              </a:lnSpc>
            </a:pPr>
            <a:r>
              <a:rPr lang="es-ES" sz="2100"/>
              <a:t>Pregunta</a:t>
            </a:r>
          </a:p>
          <a:p>
            <a:pPr>
              <a:lnSpc>
                <a:spcPct val="80000"/>
              </a:lnSpc>
            </a:pPr>
            <a:r>
              <a:rPr lang="es-ES" sz="2100"/>
              <a:t>Respuesta</a:t>
            </a:r>
          </a:p>
          <a:p>
            <a:pPr>
              <a:lnSpc>
                <a:spcPct val="80000"/>
              </a:lnSpc>
            </a:pPr>
            <a:r>
              <a:rPr lang="es-ES" sz="2100"/>
              <a:t>Conclusión, pregunta retórica</a:t>
            </a:r>
          </a:p>
          <a:p>
            <a:pPr lvl="1">
              <a:lnSpc>
                <a:spcPct val="80000"/>
              </a:lnSpc>
            </a:pPr>
            <a:endParaRPr lang="es-ES" sz="2000"/>
          </a:p>
          <a:p>
            <a:pPr lvl="1">
              <a:lnSpc>
                <a:spcPct val="80000"/>
              </a:lnSpc>
            </a:pPr>
            <a:r>
              <a:rPr lang="es-ES" sz="2000"/>
              <a:t>Algunos defensores de los "culebrones" reivindican estos productos para que las amas de casa se liberen, durante un rato, de sus preocupaciones caseras. Sin embargo, la cuestión no es tan sencilla. ¿Merece la pena no pensar en croquetas y coladas para tragarse las desgracias de un hombre rico, elegante e infeliz? La señora Engracia no mejorará su calidad de vida viendo semejantes epopeyas, tampoco será más rica, ni más interesante... Por lo tanto, hace falta replantearse la cuestión de esta manera: ¿los "culebrones" son alienantes o más bien ambaucadores? </a:t>
            </a:r>
          </a:p>
          <a:p>
            <a:pPr>
              <a:lnSpc>
                <a:spcPct val="80000"/>
              </a:lnSpc>
            </a:pPr>
            <a:endParaRPr lang="es-ES" sz="2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Ciclo de planificación</a:t>
            </a:r>
          </a:p>
        </p:txBody>
      </p:sp>
      <p:graphicFrame>
        <p:nvGraphicFramePr>
          <p:cNvPr id="4" name="3 Marcador de contenido"/>
          <p:cNvGraphicFramePr>
            <a:graphicFrameLocks noGrp="1"/>
          </p:cNvGraphicFramePr>
          <p:nvPr>
            <p:ph idx="1"/>
          </p:nvPr>
        </p:nvGraphicFramePr>
        <p:xfrm>
          <a:off x="2819400" y="1981200"/>
          <a:ext cx="5867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5214942" y="2428868"/>
            <a:ext cx="869149" cy="307777"/>
          </a:xfrm>
          <a:prstGeom prst="rect">
            <a:avLst/>
          </a:prstGeom>
          <a:noFill/>
        </p:spPr>
        <p:txBody>
          <a:bodyPr wrap="none" rtlCol="0">
            <a:spAutoFit/>
          </a:bodyPr>
          <a:lstStyle/>
          <a:p>
            <a:r>
              <a:rPr lang="es-ES" sz="1400" i="1" dirty="0"/>
              <a:t>(revisar)</a:t>
            </a:r>
          </a:p>
        </p:txBody>
      </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lumOff val="10000"/>
          </a:schemeClr>
        </a:solidFill>
        <a:effectLst/>
      </p:bgPr>
    </p:bg>
    <p:spTree>
      <p:nvGrpSpPr>
        <p:cNvPr id="1" name=""/>
        <p:cNvGrpSpPr/>
        <p:nvPr/>
      </p:nvGrpSpPr>
      <p:grpSpPr>
        <a:xfrm>
          <a:off x="0" y="0"/>
          <a:ext cx="0" cy="0"/>
          <a:chOff x="0" y="0"/>
          <a:chExt cx="0" cy="0"/>
        </a:xfrm>
      </p:grpSpPr>
      <p:sp>
        <p:nvSpPr>
          <p:cNvPr id="67588" name="Rectangle 4"/>
          <p:cNvSpPr>
            <a:spLocks noGrp="1" noChangeArrowheads="1"/>
          </p:cNvSpPr>
          <p:nvPr>
            <p:ph type="ctrTitle"/>
          </p:nvPr>
        </p:nvSpPr>
        <p:spPr/>
        <p:txBody>
          <a:bodyPr/>
          <a:lstStyle/>
          <a:p>
            <a:r>
              <a:rPr lang="es-ES"/>
              <a:t>Redacción y estilo</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lumOff val="10000"/>
          </a:schemeClr>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09600" y="350838"/>
            <a:ext cx="8077200" cy="917922"/>
          </a:xfrm>
        </p:spPr>
        <p:txBody>
          <a:bodyPr/>
          <a:lstStyle/>
          <a:p>
            <a:r>
              <a:rPr lang="es-ES" dirty="0"/>
              <a:t>Reglas para mejorar el estilo</a:t>
            </a:r>
          </a:p>
        </p:txBody>
      </p:sp>
      <p:sp>
        <p:nvSpPr>
          <p:cNvPr id="69635" name="Rectangle 3"/>
          <p:cNvSpPr>
            <a:spLocks noGrp="1" noChangeArrowheads="1"/>
          </p:cNvSpPr>
          <p:nvPr>
            <p:ph type="body" idx="1"/>
          </p:nvPr>
        </p:nvSpPr>
        <p:spPr>
          <a:xfrm>
            <a:off x="609600" y="1600200"/>
            <a:ext cx="7850188" cy="4708525"/>
          </a:xfrm>
        </p:spPr>
        <p:txBody>
          <a:bodyPr>
            <a:normAutofit fontScale="92500" lnSpcReduction="20000"/>
          </a:bodyPr>
          <a:lstStyle/>
          <a:p>
            <a:pPr>
              <a:lnSpc>
                <a:spcPct val="90000"/>
              </a:lnSpc>
            </a:pPr>
            <a:r>
              <a:rPr lang="es-ES" sz="2600"/>
              <a:t>Estilo activo y directo</a:t>
            </a:r>
          </a:p>
          <a:p>
            <a:pPr>
              <a:lnSpc>
                <a:spcPct val="90000"/>
              </a:lnSpc>
            </a:pPr>
            <a:r>
              <a:rPr lang="es-ES" sz="2600"/>
              <a:t>Evitar las negaciones </a:t>
            </a:r>
          </a:p>
          <a:p>
            <a:pPr>
              <a:lnSpc>
                <a:spcPct val="90000"/>
              </a:lnSpc>
            </a:pPr>
            <a:r>
              <a:rPr lang="es-ES" sz="2600"/>
              <a:t>Juntar las palabras relacionadas </a:t>
            </a:r>
          </a:p>
          <a:p>
            <a:pPr>
              <a:lnSpc>
                <a:spcPct val="90000"/>
              </a:lnSpc>
            </a:pPr>
            <a:r>
              <a:rPr lang="es-ES" sz="2600"/>
              <a:t>Evitar lo irrelevante</a:t>
            </a:r>
          </a:p>
          <a:p>
            <a:pPr>
              <a:lnSpc>
                <a:spcPct val="90000"/>
              </a:lnSpc>
            </a:pPr>
            <a:r>
              <a:rPr lang="es-ES" sz="2600"/>
              <a:t>Limitar los incisos</a:t>
            </a:r>
          </a:p>
          <a:p>
            <a:pPr>
              <a:lnSpc>
                <a:spcPct val="90000"/>
              </a:lnSpc>
            </a:pPr>
            <a:r>
              <a:rPr lang="es-ES" sz="2600"/>
              <a:t>Limitar los gerundios</a:t>
            </a:r>
          </a:p>
          <a:p>
            <a:pPr>
              <a:lnSpc>
                <a:spcPct val="90000"/>
              </a:lnSpc>
            </a:pPr>
            <a:r>
              <a:rPr lang="es-ES" sz="2600"/>
              <a:t>Revisar para suprimir: palabras repetidas, muletillas, comodines, adverbios en –mente</a:t>
            </a:r>
          </a:p>
          <a:p>
            <a:pPr>
              <a:lnSpc>
                <a:spcPct val="90000"/>
              </a:lnSpc>
            </a:pPr>
            <a:r>
              <a:rPr lang="es-ES" sz="2600"/>
              <a:t>Mejoran la legibilidad: palabras sencillas y cortas, frases concretas y precisas y un buen uso de los marcadores textuales</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lumOff val="10000"/>
          </a:schemeClr>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s-ES"/>
              <a:t>Consejos para revisión</a:t>
            </a:r>
          </a:p>
        </p:txBody>
      </p:sp>
      <p:sp>
        <p:nvSpPr>
          <p:cNvPr id="74755" name="Rectangle 3"/>
          <p:cNvSpPr>
            <a:spLocks noGrp="1" noChangeArrowheads="1"/>
          </p:cNvSpPr>
          <p:nvPr>
            <p:ph type="body" idx="1"/>
          </p:nvPr>
        </p:nvSpPr>
        <p:spPr/>
        <p:txBody>
          <a:bodyPr>
            <a:normAutofit fontScale="85000" lnSpcReduction="20000"/>
          </a:bodyPr>
          <a:lstStyle/>
          <a:p>
            <a:pPr>
              <a:lnSpc>
                <a:spcPct val="90000"/>
              </a:lnSpc>
            </a:pPr>
            <a:r>
              <a:rPr lang="es-ES" sz="2600"/>
              <a:t>Lee como tus lectores </a:t>
            </a:r>
          </a:p>
          <a:p>
            <a:pPr>
              <a:lnSpc>
                <a:spcPct val="90000"/>
              </a:lnSpc>
            </a:pPr>
            <a:r>
              <a:rPr lang="es-ES" sz="2600"/>
              <a:t>Pide ayuda a un compañero o a una compañera de clase </a:t>
            </a:r>
          </a:p>
          <a:p>
            <a:pPr>
              <a:lnSpc>
                <a:spcPct val="90000"/>
              </a:lnSpc>
            </a:pPr>
            <a:r>
              <a:rPr lang="es-ES" sz="2600"/>
              <a:t>Oraliza el escrito </a:t>
            </a:r>
          </a:p>
          <a:p>
            <a:pPr>
              <a:lnSpc>
                <a:spcPct val="90000"/>
              </a:lnSpc>
            </a:pPr>
            <a:r>
              <a:rPr lang="es-ES" sz="2600"/>
              <a:t>Compara los planes iniciales con el resultado</a:t>
            </a:r>
          </a:p>
          <a:p>
            <a:pPr>
              <a:lnSpc>
                <a:spcPct val="90000"/>
              </a:lnSpc>
            </a:pPr>
            <a:r>
              <a:rPr lang="es-ES" sz="2600"/>
              <a:t>Lee el texto y marca con un rotulador de color las oraciones e ideas principales del texto</a:t>
            </a:r>
          </a:p>
          <a:p>
            <a:pPr>
              <a:lnSpc>
                <a:spcPct val="90000"/>
              </a:lnSpc>
            </a:pPr>
            <a:r>
              <a:rPr lang="es-ES" sz="2600"/>
              <a:t>Verifica tu texto con un ordenador</a:t>
            </a:r>
          </a:p>
          <a:p>
            <a:pPr>
              <a:lnSpc>
                <a:spcPct val="90000"/>
              </a:lnSpc>
            </a:pPr>
            <a:r>
              <a:rPr lang="es-ES" sz="2600"/>
              <a:t>Mejora el resultado  </a:t>
            </a:r>
          </a:p>
          <a:p>
            <a:pPr>
              <a:lnSpc>
                <a:spcPct val="90000"/>
              </a:lnSpc>
            </a:pPr>
            <a:endParaRPr lang="es-ES" sz="260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514600" y="0"/>
            <a:ext cx="6172200" cy="714356"/>
          </a:xfrm>
        </p:spPr>
        <p:txBody>
          <a:bodyPr/>
          <a:lstStyle/>
          <a:p>
            <a:pPr fontAlgn="auto">
              <a:spcAft>
                <a:spcPts val="0"/>
              </a:spcAft>
              <a:defRPr/>
            </a:pPr>
            <a:r>
              <a:rPr lang="es-ES" dirty="0"/>
              <a:t>Criterios de estilo</a:t>
            </a:r>
          </a:p>
        </p:txBody>
      </p:sp>
      <p:sp>
        <p:nvSpPr>
          <p:cNvPr id="33795" name="Rectangle 3"/>
          <p:cNvSpPr>
            <a:spLocks noGrp="1" noChangeArrowheads="1"/>
          </p:cNvSpPr>
          <p:nvPr>
            <p:ph type="body" idx="1"/>
          </p:nvPr>
        </p:nvSpPr>
        <p:spPr>
          <a:xfrm>
            <a:off x="2428860" y="1214422"/>
            <a:ext cx="6715140" cy="5259403"/>
          </a:xfrm>
        </p:spPr>
        <p:txBody>
          <a:bodyPr>
            <a:normAutofit/>
          </a:bodyPr>
          <a:lstStyle/>
          <a:p>
            <a:r>
              <a:rPr lang="es-ES" dirty="0"/>
              <a:t>Reduce a longitud del texto</a:t>
            </a:r>
          </a:p>
          <a:p>
            <a:r>
              <a:rPr lang="es-ES" dirty="0"/>
              <a:t>Una idea por párrafo</a:t>
            </a:r>
          </a:p>
          <a:p>
            <a:r>
              <a:rPr lang="es-ES" dirty="0"/>
              <a:t>Utiliza un estilo directo</a:t>
            </a:r>
          </a:p>
          <a:p>
            <a:r>
              <a:rPr lang="es-ES" dirty="0"/>
              <a:t>Evita las oraciones en pasiva</a:t>
            </a:r>
          </a:p>
          <a:p>
            <a:r>
              <a:rPr lang="es-ES" dirty="0"/>
              <a:t>No utilices dobles negaciones</a:t>
            </a:r>
          </a:p>
          <a:p>
            <a:r>
              <a:rPr lang="es-ES" dirty="0"/>
              <a:t>Comienza con la conclusión y ve desarrollando el argumento a medida que avances</a:t>
            </a:r>
          </a:p>
          <a:p>
            <a:r>
              <a:rPr lang="es-ES" dirty="0"/>
              <a:t>El lenguaje claro y sencillo —correcto ortográfica y gramaticalmente— es esencial para todas las comunicaciones con el público e incluso más importante al escribir para la Web</a:t>
            </a:r>
          </a:p>
          <a:p>
            <a:endParaRPr lang="es-E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00298" y="0"/>
            <a:ext cx="6172200" cy="1143000"/>
          </a:xfrm>
        </p:spPr>
        <p:txBody>
          <a:bodyPr/>
          <a:lstStyle/>
          <a:p>
            <a:pPr fontAlgn="auto">
              <a:spcAft>
                <a:spcPts val="0"/>
              </a:spcAft>
              <a:defRPr/>
            </a:pPr>
            <a:r>
              <a:rPr lang="es-ES" dirty="0"/>
              <a:t>Voz activa </a:t>
            </a:r>
            <a:br>
              <a:rPr lang="es-ES" dirty="0"/>
            </a:br>
            <a:endParaRPr lang="es-ES" dirty="0"/>
          </a:p>
        </p:txBody>
      </p:sp>
      <p:sp>
        <p:nvSpPr>
          <p:cNvPr id="34819" name="Rectangle 3"/>
          <p:cNvSpPr>
            <a:spLocks noGrp="1" noChangeArrowheads="1"/>
          </p:cNvSpPr>
          <p:nvPr>
            <p:ph type="body" idx="1"/>
          </p:nvPr>
        </p:nvSpPr>
        <p:spPr>
          <a:xfrm>
            <a:off x="2357422" y="571480"/>
            <a:ext cx="6786578" cy="6072230"/>
          </a:xfrm>
        </p:spPr>
        <p:txBody>
          <a:bodyPr/>
          <a:lstStyle/>
          <a:p>
            <a:pPr lvl="1">
              <a:lnSpc>
                <a:spcPct val="90000"/>
              </a:lnSpc>
            </a:pPr>
            <a:r>
              <a:rPr lang="es-ES" dirty="0"/>
              <a:t>La propuesta </a:t>
            </a:r>
            <a:r>
              <a:rPr lang="es-ES" i="1" dirty="0"/>
              <a:t>será</a:t>
            </a:r>
            <a:r>
              <a:rPr lang="es-ES" dirty="0"/>
              <a:t> presentada </a:t>
            </a:r>
            <a:r>
              <a:rPr lang="es-ES" i="1" dirty="0"/>
              <a:t>por el director</a:t>
            </a:r>
            <a:r>
              <a:rPr lang="es-ES" dirty="0"/>
              <a:t> el 18 de noviembre.  </a:t>
            </a:r>
            <a:br>
              <a:rPr lang="es-ES" dirty="0"/>
            </a:br>
            <a:r>
              <a:rPr lang="es-ES" dirty="0"/>
              <a:t>	</a:t>
            </a:r>
            <a:r>
              <a:rPr lang="es-ES" i="1" dirty="0"/>
              <a:t>El director</a:t>
            </a:r>
            <a:r>
              <a:rPr lang="es-ES" dirty="0"/>
              <a:t> presentará la propuesta el 18 de noviembre. </a:t>
            </a:r>
          </a:p>
          <a:p>
            <a:pPr>
              <a:lnSpc>
                <a:spcPct val="90000"/>
              </a:lnSpc>
            </a:pPr>
            <a:r>
              <a:rPr lang="es-ES" dirty="0"/>
              <a:t>También se evita la voz pasiva usando infinitivos en lugar de sustantivos: </a:t>
            </a:r>
            <a:endParaRPr lang="es-ES" i="1" dirty="0"/>
          </a:p>
          <a:p>
            <a:pPr lvl="1">
              <a:lnSpc>
                <a:spcPct val="90000"/>
              </a:lnSpc>
            </a:pPr>
            <a:r>
              <a:rPr lang="es-ES" i="1" dirty="0"/>
              <a:t>El objetivo del proyecto es desarrollar...</a:t>
            </a:r>
            <a:r>
              <a:rPr lang="es-ES" dirty="0"/>
              <a:t>en lugar de </a:t>
            </a:r>
            <a:r>
              <a:rPr lang="es-ES" i="1" dirty="0"/>
              <a:t>El objetivo del proyecto es el desarrollo de... </a:t>
            </a:r>
            <a:endParaRPr lang="es-ES" dirty="0"/>
          </a:p>
          <a:p>
            <a:pPr>
              <a:lnSpc>
                <a:spcPct val="90000"/>
              </a:lnSpc>
            </a:pPr>
            <a:r>
              <a:rPr lang="es-ES" dirty="0"/>
              <a:t>En los casos en que el sujeto no es relevante usted puede construir su frase con el pronombre reflexivo (“se”): </a:t>
            </a:r>
            <a:endParaRPr lang="es-ES" i="1" dirty="0"/>
          </a:p>
          <a:p>
            <a:pPr lvl="1">
              <a:lnSpc>
                <a:spcPct val="90000"/>
              </a:lnSpc>
            </a:pPr>
            <a:r>
              <a:rPr lang="es-ES" i="1" dirty="0"/>
              <a:t>Se presentará una propuesta en la cual...</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fontAlgn="auto">
              <a:spcAft>
                <a:spcPts val="0"/>
              </a:spcAft>
              <a:defRPr/>
            </a:pPr>
            <a:r>
              <a:rPr lang="es-ES" sz="3200" b="1" dirty="0"/>
              <a:t>Verbos expresivos</a:t>
            </a:r>
            <a:br>
              <a:rPr lang="es-ES" sz="3200" dirty="0"/>
            </a:br>
            <a:endParaRPr lang="es-ES" dirty="0"/>
          </a:p>
        </p:txBody>
      </p:sp>
      <p:sp>
        <p:nvSpPr>
          <p:cNvPr id="35843" name="Rectangle 3"/>
          <p:cNvSpPr>
            <a:spLocks noGrp="1" noChangeArrowheads="1"/>
          </p:cNvSpPr>
          <p:nvPr>
            <p:ph type="body" idx="1"/>
          </p:nvPr>
        </p:nvSpPr>
        <p:spPr>
          <a:xfrm>
            <a:off x="2357422" y="928670"/>
            <a:ext cx="6786578" cy="5643602"/>
          </a:xfrm>
        </p:spPr>
        <p:txBody>
          <a:bodyPr/>
          <a:lstStyle/>
          <a:p>
            <a:pPr>
              <a:lnSpc>
                <a:spcPct val="90000"/>
              </a:lnSpc>
            </a:pPr>
            <a:r>
              <a:rPr lang="es-ES" sz="2800" dirty="0"/>
              <a:t>El uso de un verbo preciso comunica con mayor fuerza lo que usted desea expresar. También elimina redundancias y reduce la longitud del texto. Por ejemplo:</a:t>
            </a:r>
          </a:p>
          <a:p>
            <a:pPr lvl="1">
              <a:lnSpc>
                <a:spcPct val="90000"/>
              </a:lnSpc>
            </a:pPr>
            <a:r>
              <a:rPr lang="es-ES" sz="2500" dirty="0"/>
              <a:t>Tomar una decisión / decidir</a:t>
            </a:r>
          </a:p>
          <a:p>
            <a:pPr lvl="1">
              <a:lnSpc>
                <a:spcPct val="90000"/>
              </a:lnSpc>
            </a:pPr>
            <a:r>
              <a:rPr lang="es-ES" sz="2500" dirty="0"/>
              <a:t>Proporcionar apoyo / apoyar</a:t>
            </a:r>
          </a:p>
          <a:p>
            <a:pPr lvl="1">
              <a:lnSpc>
                <a:spcPct val="90000"/>
              </a:lnSpc>
            </a:pPr>
            <a:r>
              <a:rPr lang="es-ES" sz="2500" dirty="0"/>
              <a:t>Hacer uso de / usar</a:t>
            </a:r>
          </a:p>
          <a:p>
            <a:pPr lvl="1">
              <a:lnSpc>
                <a:spcPct val="90000"/>
              </a:lnSpc>
            </a:pPr>
            <a:r>
              <a:rPr lang="es-ES" sz="2500" dirty="0"/>
              <a:t>Sirve para explicar / explica</a:t>
            </a:r>
          </a:p>
          <a:p>
            <a:pPr lvl="1">
              <a:lnSpc>
                <a:spcPct val="90000"/>
              </a:lnSpc>
            </a:pPr>
            <a:r>
              <a:rPr lang="es-ES" sz="2500" dirty="0"/>
              <a:t>Efectuar un examen / examinar</a:t>
            </a:r>
          </a:p>
          <a:p>
            <a:pPr>
              <a:lnSpc>
                <a:spcPct val="90000"/>
              </a:lnSpc>
            </a:pPr>
            <a:endParaRPr lang="es-ES" sz="2800"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500298" y="642918"/>
            <a:ext cx="6172200" cy="1143000"/>
          </a:xfrm>
        </p:spPr>
        <p:txBody>
          <a:bodyPr/>
          <a:lstStyle/>
          <a:p>
            <a:pPr fontAlgn="auto">
              <a:spcAft>
                <a:spcPts val="0"/>
              </a:spcAft>
              <a:defRPr/>
            </a:pPr>
            <a:r>
              <a:rPr lang="es-ES" b="1" dirty="0"/>
              <a:t>Legibilidad y facilidad de lectura</a:t>
            </a:r>
            <a:br>
              <a:rPr lang="es-ES" b="1" dirty="0"/>
            </a:br>
            <a:endParaRPr lang="es-ES" dirty="0"/>
          </a:p>
        </p:txBody>
      </p:sp>
      <p:sp>
        <p:nvSpPr>
          <p:cNvPr id="11267" name="Rectangle 3"/>
          <p:cNvSpPr>
            <a:spLocks noGrp="1" noChangeArrowheads="1"/>
          </p:cNvSpPr>
          <p:nvPr>
            <p:ph type="body" idx="1"/>
          </p:nvPr>
        </p:nvSpPr>
        <p:spPr>
          <a:xfrm>
            <a:off x="2428860" y="1571612"/>
            <a:ext cx="6715140" cy="5000660"/>
          </a:xfrm>
        </p:spPr>
        <p:txBody>
          <a:bodyPr>
            <a:normAutofit/>
          </a:bodyPr>
          <a:lstStyle/>
          <a:p>
            <a:pPr marL="640080" lvl="1" indent="-274320" fontAlgn="auto">
              <a:lnSpc>
                <a:spcPct val="80000"/>
              </a:lnSpc>
              <a:spcAft>
                <a:spcPts val="0"/>
              </a:spcAft>
              <a:buFont typeface="Wingdings 2"/>
              <a:buChar char=""/>
              <a:defRPr/>
            </a:pPr>
            <a:r>
              <a:rPr lang="es-ES" sz="2400" dirty="0"/>
              <a:t>Según los expertos, cuando se lee texto desde la pantalla en vez del papel, el ritmo de lectura disminuye en un 25 por ciento. Para mejorar la legibilidad de su texto:</a:t>
            </a:r>
          </a:p>
          <a:p>
            <a:pPr marL="640080" lvl="1" indent="-274320" fontAlgn="auto">
              <a:lnSpc>
                <a:spcPct val="80000"/>
              </a:lnSpc>
              <a:spcAft>
                <a:spcPts val="0"/>
              </a:spcAft>
              <a:buFont typeface="Wingdings 2"/>
              <a:buChar char=""/>
              <a:defRPr/>
            </a:pPr>
            <a:r>
              <a:rPr lang="es-ES" sz="2400" dirty="0"/>
              <a:t>Deje muchos espacios en blanco en la página —descansa la vista</a:t>
            </a:r>
          </a:p>
          <a:p>
            <a:pPr marL="640080" lvl="1" indent="-274320" fontAlgn="auto">
              <a:lnSpc>
                <a:spcPct val="80000"/>
              </a:lnSpc>
              <a:spcAft>
                <a:spcPts val="0"/>
              </a:spcAft>
              <a:buFont typeface="Wingdings 2"/>
              <a:buChar char=""/>
              <a:defRPr/>
            </a:pPr>
            <a:r>
              <a:rPr lang="es-ES" sz="2400" dirty="0"/>
              <a:t>Use colores que contrasten el texto con el fondo. Por ejemplo, letra negra sobre fondo blanco</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500298" y="571480"/>
            <a:ext cx="6172200" cy="1143000"/>
          </a:xfrm>
        </p:spPr>
        <p:txBody>
          <a:bodyPr/>
          <a:lstStyle/>
          <a:p>
            <a:pPr fontAlgn="auto">
              <a:spcAft>
                <a:spcPts val="0"/>
              </a:spcAft>
              <a:defRPr/>
            </a:pPr>
            <a:r>
              <a:rPr lang="es-ES" b="1" dirty="0"/>
              <a:t>Legibilidad y facilidad de lectura</a:t>
            </a:r>
            <a:br>
              <a:rPr lang="es-ES" b="1" dirty="0"/>
            </a:br>
            <a:endParaRPr lang="es-ES" dirty="0"/>
          </a:p>
        </p:txBody>
      </p:sp>
      <p:sp>
        <p:nvSpPr>
          <p:cNvPr id="11267" name="Rectangle 3"/>
          <p:cNvSpPr>
            <a:spLocks noGrp="1" noChangeArrowheads="1"/>
          </p:cNvSpPr>
          <p:nvPr>
            <p:ph type="body" idx="1"/>
          </p:nvPr>
        </p:nvSpPr>
        <p:spPr>
          <a:xfrm>
            <a:off x="2428860" y="1285860"/>
            <a:ext cx="6715140" cy="5286412"/>
          </a:xfrm>
        </p:spPr>
        <p:txBody>
          <a:bodyPr>
            <a:normAutofit/>
          </a:bodyPr>
          <a:lstStyle/>
          <a:p>
            <a:pPr marL="640080" lvl="1" indent="-274320" fontAlgn="auto">
              <a:lnSpc>
                <a:spcPct val="80000"/>
              </a:lnSpc>
              <a:spcAft>
                <a:spcPts val="0"/>
              </a:spcAft>
              <a:buFont typeface="Wingdings 2"/>
              <a:buChar char=""/>
              <a:defRPr/>
            </a:pPr>
            <a:r>
              <a:rPr lang="es-ES" sz="2400" dirty="0"/>
              <a:t>Evite usar imágenes de fondo; distraen al lector</a:t>
            </a:r>
          </a:p>
          <a:p>
            <a:pPr marL="640080" lvl="1" indent="-274320" fontAlgn="auto">
              <a:lnSpc>
                <a:spcPct val="80000"/>
              </a:lnSpc>
              <a:spcAft>
                <a:spcPts val="0"/>
              </a:spcAft>
              <a:buFont typeface="Wingdings 2"/>
              <a:buChar char=""/>
              <a:defRPr/>
            </a:pPr>
            <a:r>
              <a:rPr lang="es-ES" sz="2400" dirty="0"/>
              <a:t>Use fuentes grandes (de 10 a 14 puntos). Las fuentes pequeñas se deben dejar para el texto que poca gente lee. Por ejemplo, descargo de responsabilidad</a:t>
            </a:r>
          </a:p>
          <a:p>
            <a:pPr marL="640080" lvl="1" indent="-274320" fontAlgn="auto">
              <a:lnSpc>
                <a:spcPct val="80000"/>
              </a:lnSpc>
              <a:spcAft>
                <a:spcPts val="0"/>
              </a:spcAft>
              <a:buFont typeface="Wingdings 2"/>
              <a:buChar char=""/>
              <a:defRPr/>
            </a:pPr>
            <a:r>
              <a:rPr lang="es-ES" sz="2400" dirty="0"/>
              <a:t>No use texto movedizo o intermitente; dificulta la lectura</a:t>
            </a:r>
          </a:p>
          <a:p>
            <a:pPr marL="274320" indent="-274320" fontAlgn="auto">
              <a:lnSpc>
                <a:spcPct val="80000"/>
              </a:lnSpc>
              <a:spcAft>
                <a:spcPts val="0"/>
              </a:spcAft>
              <a:buFont typeface="Wingdings"/>
              <a:buChar char=""/>
              <a:defRPr/>
            </a:pPr>
            <a:endParaRPr lang="es-ES" sz="2000"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00298" y="-214338"/>
            <a:ext cx="6172200" cy="1143000"/>
          </a:xfrm>
        </p:spPr>
        <p:txBody>
          <a:bodyPr/>
          <a:lstStyle/>
          <a:p>
            <a:pPr fontAlgn="auto">
              <a:spcAft>
                <a:spcPts val="0"/>
              </a:spcAft>
              <a:defRPr/>
            </a:pPr>
            <a:r>
              <a:rPr lang="es-ES" dirty="0"/>
              <a:t>TIPOGRAFÍA</a:t>
            </a:r>
          </a:p>
        </p:txBody>
      </p:sp>
      <p:sp>
        <p:nvSpPr>
          <p:cNvPr id="12291" name="Rectangle 3"/>
          <p:cNvSpPr>
            <a:spLocks noGrp="1" noChangeArrowheads="1"/>
          </p:cNvSpPr>
          <p:nvPr>
            <p:ph type="body" idx="1"/>
          </p:nvPr>
        </p:nvSpPr>
        <p:spPr>
          <a:xfrm>
            <a:off x="2357422" y="1000108"/>
            <a:ext cx="6786578" cy="5857892"/>
          </a:xfrm>
        </p:spPr>
        <p:txBody>
          <a:bodyPr>
            <a:normAutofit/>
          </a:bodyPr>
          <a:lstStyle/>
          <a:p>
            <a:pPr marL="274320" indent="-274320" fontAlgn="auto">
              <a:lnSpc>
                <a:spcPct val="90000"/>
              </a:lnSpc>
              <a:spcAft>
                <a:spcPts val="0"/>
              </a:spcAft>
              <a:buFont typeface="Wingdings"/>
              <a:buChar char=""/>
              <a:defRPr/>
            </a:pPr>
            <a:r>
              <a:rPr lang="es-ES" dirty="0"/>
              <a:t>Las fuentes en </a:t>
            </a:r>
            <a:r>
              <a:rPr lang="es-ES" b="1" dirty="0"/>
              <a:t>negritas</a:t>
            </a:r>
            <a:r>
              <a:rPr lang="es-ES" dirty="0"/>
              <a:t> llaman la </a:t>
            </a:r>
            <a:r>
              <a:rPr lang="es-ES" b="1" dirty="0"/>
              <a:t>atención</a:t>
            </a:r>
            <a:r>
              <a:rPr lang="es-ES" dirty="0"/>
              <a:t> del lector siempre que no se usen en </a:t>
            </a:r>
            <a:r>
              <a:rPr lang="es-ES" b="1" dirty="0"/>
              <a:t>exceso</a:t>
            </a:r>
            <a:r>
              <a:rPr lang="es-ES" dirty="0"/>
              <a:t>. Vea lo </a:t>
            </a:r>
            <a:r>
              <a:rPr lang="es-ES" b="1" dirty="0"/>
              <a:t>difícil</a:t>
            </a:r>
            <a:r>
              <a:rPr lang="es-ES" dirty="0"/>
              <a:t> que es leer un </a:t>
            </a:r>
            <a:r>
              <a:rPr lang="es-ES" b="1" dirty="0"/>
              <a:t>párrafo</a:t>
            </a:r>
            <a:r>
              <a:rPr lang="es-ES" dirty="0"/>
              <a:t> que tiene </a:t>
            </a:r>
            <a:r>
              <a:rPr lang="es-ES" b="1" dirty="0"/>
              <a:t>demasiado</a:t>
            </a:r>
            <a:r>
              <a:rPr lang="es-ES" dirty="0"/>
              <a:t> </a:t>
            </a:r>
            <a:r>
              <a:rPr lang="es-ES" b="1" dirty="0"/>
              <a:t>texto</a:t>
            </a:r>
            <a:r>
              <a:rPr lang="es-ES" dirty="0"/>
              <a:t> en </a:t>
            </a:r>
            <a:r>
              <a:rPr lang="es-ES" b="1" dirty="0"/>
              <a:t>negritas</a:t>
            </a:r>
            <a:r>
              <a:rPr lang="es-ES" dirty="0"/>
              <a:t>. El cambio de </a:t>
            </a:r>
            <a:r>
              <a:rPr lang="es-ES" b="1" dirty="0"/>
              <a:t>negritas</a:t>
            </a:r>
            <a:r>
              <a:rPr lang="es-ES" dirty="0"/>
              <a:t> a </a:t>
            </a:r>
            <a:r>
              <a:rPr lang="es-ES" b="1" dirty="0"/>
              <a:t>normal</a:t>
            </a:r>
            <a:r>
              <a:rPr lang="es-ES" dirty="0"/>
              <a:t> puede retrasar la </a:t>
            </a:r>
            <a:r>
              <a:rPr lang="es-ES" b="1" dirty="0"/>
              <a:t>velocidad</a:t>
            </a:r>
            <a:r>
              <a:rPr lang="es-ES" dirty="0"/>
              <a:t> de lectura o puede </a:t>
            </a:r>
            <a:r>
              <a:rPr lang="es-ES" b="1" dirty="0"/>
              <a:t>acelerarla</a:t>
            </a:r>
            <a:r>
              <a:rPr lang="es-ES" dirty="0"/>
              <a:t> atrayendo la mirada hacia la </a:t>
            </a:r>
            <a:r>
              <a:rPr lang="es-ES" b="1" dirty="0"/>
              <a:t>próxima</a:t>
            </a:r>
            <a:r>
              <a:rPr lang="es-ES" dirty="0"/>
              <a:t> </a:t>
            </a:r>
            <a:r>
              <a:rPr lang="es-ES" b="1" dirty="0"/>
              <a:t>palabra</a:t>
            </a:r>
            <a:r>
              <a:rPr lang="es-ES" dirty="0"/>
              <a:t> en negritas. Mantenga consistencia en su texto —reserve la fuente en negritas para palabras y mensajes </a:t>
            </a:r>
            <a:r>
              <a:rPr lang="es-ES" b="1" dirty="0"/>
              <a:t>claves</a:t>
            </a:r>
            <a:r>
              <a:rPr lang="es-ES" dirty="0"/>
              <a:t>.</a:t>
            </a:r>
          </a:p>
          <a:p>
            <a:pPr marL="274320" indent="-274320" fontAlgn="auto">
              <a:lnSpc>
                <a:spcPct val="90000"/>
              </a:lnSpc>
              <a:spcAft>
                <a:spcPts val="0"/>
              </a:spcAft>
              <a:buFont typeface="Wingdings"/>
              <a:buChar char=""/>
              <a:defRPr/>
            </a:pPr>
            <a:r>
              <a:rPr lang="es-ES" dirty="0"/>
              <a:t>Es mejor evitar texto en </a:t>
            </a:r>
            <a:r>
              <a:rPr lang="es-ES" i="1" dirty="0"/>
              <a:t>letras cursivas</a:t>
            </a:r>
            <a:r>
              <a:rPr lang="es-ES" dirty="0"/>
              <a:t> y TODO EN MAYÚSCULAS cuando se desea dar énfasis. No estamos acostumbrados a leer la letra impresa de esa manera. También pueden restar mérito a otro texto de igual valor.</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lgn="r"/>
            <a:r>
              <a:rPr lang="es-ES" sz="2400" dirty="0"/>
              <a:t>Bloque 2</a:t>
            </a:r>
            <a:br>
              <a:rPr lang="es-ES" sz="2400" dirty="0"/>
            </a:br>
            <a:r>
              <a:rPr lang="es-ES" dirty="0"/>
              <a:t>Práctica Final</a:t>
            </a:r>
          </a:p>
        </p:txBody>
      </p:sp>
      <p:sp>
        <p:nvSpPr>
          <p:cNvPr id="6" name="5 Marcador de contenido"/>
          <p:cNvSpPr>
            <a:spLocks noGrp="1"/>
          </p:cNvSpPr>
          <p:nvPr>
            <p:ph idx="1"/>
          </p:nvPr>
        </p:nvSpPr>
        <p:spPr/>
        <p:txBody>
          <a:bodyPr/>
          <a:lstStyle/>
          <a:p>
            <a:r>
              <a:rPr lang="es-ES" dirty="0"/>
              <a:t>Escribe una columna para un periódico tomando en cuenta los criterios de estilo de redacción que aquí se han indicado. </a:t>
            </a:r>
          </a:p>
          <a:p>
            <a:r>
              <a:rPr lang="es-ES" dirty="0"/>
              <a:t>Cada alumno corregirá la práctica de otro.</a:t>
            </a:r>
          </a:p>
          <a:p>
            <a:endParaRPr lang="es-E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zanebenefits.com/Portals/149308/images/checklis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60098" y="1981200"/>
            <a:ext cx="1569620" cy="2643206"/>
          </a:xfrm>
          <a:prstGeom prst="roundRect">
            <a:avLst>
              <a:gd name="adj" fmla="val 10553"/>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5 Marcador de contenido"/>
          <p:cNvSpPr>
            <a:spLocks noGrp="1"/>
          </p:cNvSpPr>
          <p:nvPr>
            <p:ph idx="1"/>
          </p:nvPr>
        </p:nvSpPr>
        <p:spPr>
          <a:xfrm>
            <a:off x="2819400" y="1981200"/>
            <a:ext cx="6110318" cy="4519634"/>
          </a:xfrm>
        </p:spPr>
        <p:txBody>
          <a:bodyPr>
            <a:normAutofit lnSpcReduction="10000"/>
          </a:bodyPr>
          <a:lstStyle/>
          <a:p>
            <a:r>
              <a:rPr lang="es-ES" i="1" dirty="0"/>
              <a:t>Tema </a:t>
            </a:r>
          </a:p>
          <a:p>
            <a:r>
              <a:rPr lang="es-ES" i="1" dirty="0"/>
              <a:t>Rema</a:t>
            </a:r>
          </a:p>
          <a:p>
            <a:r>
              <a:rPr lang="es-ES" b="1" i="1" dirty="0"/>
              <a:t>Target </a:t>
            </a:r>
            <a:r>
              <a:rPr lang="es-ES" i="1" dirty="0"/>
              <a:t>(Audiencia)</a:t>
            </a:r>
          </a:p>
          <a:p>
            <a:r>
              <a:rPr lang="es-ES" i="1" dirty="0"/>
              <a:t>Intención (</a:t>
            </a:r>
            <a:r>
              <a:rPr lang="es-ES" b="1" i="1" dirty="0"/>
              <a:t>respuesta</a:t>
            </a:r>
            <a:r>
              <a:rPr lang="es-ES" i="1" dirty="0"/>
              <a:t> deseada)</a:t>
            </a:r>
          </a:p>
          <a:p>
            <a:r>
              <a:rPr lang="es-ES" b="1" i="1" dirty="0"/>
              <a:t>Hipótesis</a:t>
            </a:r>
            <a:r>
              <a:rPr lang="es-ES" i="1" dirty="0"/>
              <a:t> principal y secundarias</a:t>
            </a:r>
          </a:p>
          <a:p>
            <a:r>
              <a:rPr lang="es-ES" b="1" i="1" dirty="0"/>
              <a:t>Tesis</a:t>
            </a:r>
            <a:r>
              <a:rPr lang="es-ES" i="1" dirty="0"/>
              <a:t> principales y secundarias</a:t>
            </a:r>
          </a:p>
          <a:p>
            <a:r>
              <a:rPr lang="es-ES" b="1" i="1" dirty="0"/>
              <a:t>Tipo</a:t>
            </a:r>
            <a:r>
              <a:rPr lang="es-ES" i="1" dirty="0"/>
              <a:t> de informe (modelos)</a:t>
            </a:r>
          </a:p>
          <a:p>
            <a:pPr lvl="1"/>
            <a:r>
              <a:rPr lang="es-ES" b="1" i="1" dirty="0"/>
              <a:t>Epígrafes</a:t>
            </a:r>
            <a:r>
              <a:rPr lang="es-ES" i="1" dirty="0"/>
              <a:t>: El falso índice. </a:t>
            </a:r>
          </a:p>
          <a:p>
            <a:pPr lvl="1"/>
            <a:r>
              <a:rPr lang="es-ES" b="1" i="1" dirty="0"/>
              <a:t>Título secreto </a:t>
            </a:r>
            <a:r>
              <a:rPr lang="es-ES" i="1" dirty="0"/>
              <a:t>e </a:t>
            </a:r>
            <a:r>
              <a:rPr lang="es-ES" b="1" i="1" dirty="0"/>
              <a:t>Introducción Provisional</a:t>
            </a:r>
          </a:p>
          <a:p>
            <a:endParaRPr lang="es-ES" dirty="0"/>
          </a:p>
        </p:txBody>
      </p:sp>
      <p:sp>
        <p:nvSpPr>
          <p:cNvPr id="2" name="1 Título"/>
          <p:cNvSpPr>
            <a:spLocks noGrp="1"/>
          </p:cNvSpPr>
          <p:nvPr>
            <p:ph type="title"/>
          </p:nvPr>
        </p:nvSpPr>
        <p:spPr/>
        <p:txBody>
          <a:bodyPr/>
          <a:lstStyle/>
          <a:p>
            <a:r>
              <a:rPr lang="es-ES" dirty="0"/>
              <a:t>La ficha del Plan Básico</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p:txBody>
          <a:bodyPr>
            <a:normAutofit/>
          </a:bodyPr>
          <a:lstStyle/>
          <a:p>
            <a:r>
              <a:rPr lang="es-ES" dirty="0" err="1"/>
              <a:t>Umberto</a:t>
            </a:r>
            <a:r>
              <a:rPr lang="es-ES" dirty="0"/>
              <a:t> Eco: </a:t>
            </a:r>
          </a:p>
          <a:p>
            <a:pPr algn="ctr">
              <a:buNone/>
            </a:pPr>
            <a:r>
              <a:rPr lang="es-ES" dirty="0"/>
              <a:t>“</a:t>
            </a:r>
            <a:r>
              <a:rPr lang="es-ES" i="1" dirty="0"/>
              <a:t>Responde a la pregunta </a:t>
            </a:r>
            <a:br>
              <a:rPr lang="es-ES" i="1" dirty="0"/>
            </a:br>
            <a:r>
              <a:rPr lang="es-ES" i="1" dirty="0"/>
              <a:t>¿de qué estamos  hablando?</a:t>
            </a:r>
            <a:br>
              <a:rPr lang="es-ES" i="1" dirty="0"/>
            </a:br>
            <a:r>
              <a:rPr lang="es-ES" i="1" dirty="0"/>
              <a:t>Una vez decidido</a:t>
            </a:r>
            <a:r>
              <a:rPr lang="es-ES" b="1" i="1" dirty="0"/>
              <a:t>,</a:t>
            </a:r>
            <a:br>
              <a:rPr lang="es-ES" b="1" i="1" dirty="0"/>
            </a:br>
            <a:r>
              <a:rPr lang="es-ES" b="1" i="1" dirty="0"/>
              <a:t>fija los límites </a:t>
            </a:r>
            <a:r>
              <a:rPr lang="es-ES" i="1" dirty="0"/>
              <a:t>interpretativos</a:t>
            </a:r>
            <a:r>
              <a:rPr lang="es-ES" dirty="0"/>
              <a:t>.”</a:t>
            </a:r>
          </a:p>
          <a:p>
            <a:r>
              <a:rPr lang="es-ES" dirty="0"/>
              <a:t>R.A.E.</a:t>
            </a:r>
          </a:p>
          <a:p>
            <a:pPr lvl="1"/>
            <a:r>
              <a:rPr lang="es-ES" b="1" dirty="0"/>
              <a:t>1.</a:t>
            </a:r>
            <a:r>
              <a:rPr lang="es-ES" dirty="0"/>
              <a:t> m.  (…) asunto o materia de un discurso.</a:t>
            </a:r>
          </a:p>
          <a:p>
            <a:pPr lvl="2">
              <a:buNone/>
            </a:pPr>
            <a:r>
              <a:rPr lang="es-ES" b="1" dirty="0"/>
              <a:t>…</a:t>
            </a:r>
          </a:p>
          <a:p>
            <a:pPr lvl="1"/>
            <a:r>
              <a:rPr lang="es-ES" b="1" dirty="0"/>
              <a:t>6.</a:t>
            </a:r>
            <a:r>
              <a:rPr lang="es-ES" dirty="0"/>
              <a:t> m.</a:t>
            </a:r>
            <a:r>
              <a:rPr lang="es-ES" i="1" dirty="0"/>
              <a:t> Mús.</a:t>
            </a:r>
            <a:r>
              <a:rPr lang="es-ES" dirty="0"/>
              <a:t> Trozo pequeño de una composición, con arreglo al cual se desarrolla el resto de ella.</a:t>
            </a:r>
            <a:endParaRPr lang="es-ES" i="1" dirty="0"/>
          </a:p>
          <a:p>
            <a:pPr lvl="1"/>
            <a:endParaRPr lang="es-ES" i="1" dirty="0"/>
          </a:p>
          <a:p>
            <a:pPr lvl="1"/>
            <a:endParaRPr lang="es-ES" i="1" dirty="0"/>
          </a:p>
        </p:txBody>
      </p:sp>
      <p:sp>
        <p:nvSpPr>
          <p:cNvPr id="2" name="1 Título"/>
          <p:cNvSpPr>
            <a:spLocks noGrp="1"/>
          </p:cNvSpPr>
          <p:nvPr>
            <p:ph type="title"/>
          </p:nvPr>
        </p:nvSpPr>
        <p:spPr/>
        <p:txBody>
          <a:bodyPr/>
          <a:lstStyle/>
          <a:p>
            <a:r>
              <a:rPr lang="es-ES" sz="2400" dirty="0"/>
              <a:t>Plan Básico</a:t>
            </a:r>
            <a:br>
              <a:rPr lang="es-ES" sz="2400" dirty="0"/>
            </a:br>
            <a:r>
              <a:rPr lang="es-ES" sz="4400" dirty="0"/>
              <a:t>El Tema</a:t>
            </a:r>
            <a:endParaRPr lang="es-ES" sz="2400"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p:txBody>
          <a:bodyPr>
            <a:normAutofit fontScale="92500"/>
          </a:bodyPr>
          <a:lstStyle/>
          <a:p>
            <a:r>
              <a:rPr lang="es-ES" dirty="0" err="1"/>
              <a:t>Umberto</a:t>
            </a:r>
            <a:r>
              <a:rPr lang="es-ES" dirty="0"/>
              <a:t> Eco pone el ejemplo: </a:t>
            </a:r>
          </a:p>
          <a:p>
            <a:pPr>
              <a:buNone/>
            </a:pPr>
            <a:endParaRPr lang="es-ES" dirty="0"/>
          </a:p>
          <a:p>
            <a:pPr indent="22225">
              <a:buNone/>
            </a:pPr>
            <a:r>
              <a:rPr lang="es-ES" i="1" dirty="0"/>
              <a:t>Luis hace el amor con su mujer cada día. Jorge también.</a:t>
            </a:r>
          </a:p>
          <a:p>
            <a:pPr>
              <a:buNone/>
            </a:pPr>
            <a:endParaRPr lang="es-ES" i="1" dirty="0"/>
          </a:p>
          <a:p>
            <a:pPr>
              <a:buNone/>
            </a:pPr>
            <a:r>
              <a:rPr lang="es-ES" dirty="0"/>
              <a:t>Tema: </a:t>
            </a:r>
          </a:p>
          <a:p>
            <a:pPr marL="0" indent="0" algn="ctr">
              <a:buNone/>
            </a:pPr>
            <a:r>
              <a:rPr lang="es-ES" b="1" dirty="0">
                <a:solidFill>
                  <a:schemeClr val="accent3">
                    <a:lumMod val="40000"/>
                    <a:lumOff val="60000"/>
                  </a:schemeClr>
                </a:solidFill>
              </a:rPr>
              <a:t>¿Frecuencia sexual de dos parejas?</a:t>
            </a:r>
            <a:br>
              <a:rPr lang="es-ES" b="1" dirty="0">
                <a:solidFill>
                  <a:schemeClr val="accent3">
                    <a:lumMod val="40000"/>
                    <a:lumOff val="60000"/>
                  </a:schemeClr>
                </a:solidFill>
              </a:rPr>
            </a:br>
            <a:r>
              <a:rPr lang="es-ES" b="1" dirty="0">
                <a:solidFill>
                  <a:schemeClr val="accent3">
                    <a:lumMod val="40000"/>
                    <a:lumOff val="60000"/>
                  </a:schemeClr>
                </a:solidFill>
              </a:rPr>
              <a:t>¿O situación de cuernos?</a:t>
            </a:r>
          </a:p>
          <a:p>
            <a:pPr marL="0" indent="0" algn="ctr">
              <a:buNone/>
            </a:pPr>
            <a:r>
              <a:rPr lang="es-ES" b="1" dirty="0">
                <a:solidFill>
                  <a:schemeClr val="accent3">
                    <a:lumMod val="40000"/>
                    <a:lumOff val="60000"/>
                  </a:schemeClr>
                </a:solidFill>
              </a:rPr>
              <a:t>¿O habla de 4 personas o  un ”</a:t>
            </a:r>
            <a:r>
              <a:rPr lang="es-ES" b="1" i="1" dirty="0" err="1">
                <a:solidFill>
                  <a:schemeClr val="accent3">
                    <a:lumMod val="40000"/>
                    <a:lumOff val="60000"/>
                  </a:schemeClr>
                </a:solidFill>
              </a:rPr>
              <a:t>ménage</a:t>
            </a:r>
            <a:r>
              <a:rPr lang="es-ES" b="1" i="1" dirty="0">
                <a:solidFill>
                  <a:schemeClr val="accent3">
                    <a:lumMod val="40000"/>
                    <a:lumOff val="60000"/>
                  </a:schemeClr>
                </a:solidFill>
              </a:rPr>
              <a:t> à </a:t>
            </a:r>
            <a:r>
              <a:rPr lang="es-ES" b="1" i="1" dirty="0" err="1">
                <a:solidFill>
                  <a:schemeClr val="accent3">
                    <a:lumMod val="40000"/>
                    <a:lumOff val="60000"/>
                  </a:schemeClr>
                </a:solidFill>
              </a:rPr>
              <a:t>trois</a:t>
            </a:r>
            <a:r>
              <a:rPr lang="es-ES" b="1" dirty="0">
                <a:solidFill>
                  <a:schemeClr val="accent3">
                    <a:lumMod val="40000"/>
                    <a:lumOff val="60000"/>
                  </a:schemeClr>
                </a:solidFill>
              </a:rPr>
              <a:t>”?</a:t>
            </a:r>
          </a:p>
          <a:p>
            <a:pPr algn="ctr">
              <a:buNone/>
            </a:pPr>
            <a:endParaRPr lang="es-ES" i="1" dirty="0"/>
          </a:p>
          <a:p>
            <a:pPr lvl="1"/>
            <a:endParaRPr lang="es-ES" i="1" dirty="0"/>
          </a:p>
        </p:txBody>
      </p:sp>
      <p:sp>
        <p:nvSpPr>
          <p:cNvPr id="2" name="1 Título"/>
          <p:cNvSpPr>
            <a:spLocks noGrp="1"/>
          </p:cNvSpPr>
          <p:nvPr>
            <p:ph type="title"/>
          </p:nvPr>
        </p:nvSpPr>
        <p:spPr/>
        <p:txBody>
          <a:bodyPr/>
          <a:lstStyle/>
          <a:p>
            <a:r>
              <a:rPr lang="es-ES" sz="2400" dirty="0"/>
              <a:t>Plan Básico</a:t>
            </a:r>
            <a:br>
              <a:rPr lang="es-ES" sz="2400" dirty="0"/>
            </a:br>
            <a:r>
              <a:rPr lang="es-ES" sz="4400" dirty="0"/>
              <a:t>El Tema</a:t>
            </a:r>
            <a:endParaRPr lang="es-ES" sz="2400"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2819400" y="1981200"/>
            <a:ext cx="6324600" cy="4448196"/>
          </a:xfrm>
        </p:spPr>
        <p:txBody>
          <a:bodyPr>
            <a:normAutofit/>
          </a:bodyPr>
          <a:lstStyle/>
          <a:p>
            <a:r>
              <a:rPr lang="es-ES" i="1" dirty="0"/>
              <a:t>¿Qué aspectos componen el tema </a:t>
            </a:r>
            <a:br>
              <a:rPr lang="es-ES" i="1" dirty="0"/>
            </a:br>
            <a:r>
              <a:rPr lang="es-ES" i="1" dirty="0"/>
              <a:t>que quiero tratar?</a:t>
            </a:r>
          </a:p>
          <a:p>
            <a:r>
              <a:rPr lang="es-ES" i="1" dirty="0"/>
              <a:t>¿Qué parte es el </a:t>
            </a:r>
            <a:r>
              <a:rPr lang="es-ES" b="1" i="1" dirty="0"/>
              <a:t>núcleo</a:t>
            </a:r>
            <a:r>
              <a:rPr lang="es-ES" i="1" dirty="0"/>
              <a:t> y qué es </a:t>
            </a:r>
            <a:r>
              <a:rPr lang="es-ES" b="1" i="1" dirty="0"/>
              <a:t>accesorio</a:t>
            </a:r>
            <a:r>
              <a:rPr lang="es-ES" i="1" dirty="0"/>
              <a:t>?</a:t>
            </a:r>
          </a:p>
          <a:p>
            <a:r>
              <a:rPr lang="es-ES" i="1" dirty="0"/>
              <a:t>¿Qué nuevas perspectivas conviene incluir?</a:t>
            </a:r>
          </a:p>
          <a:p>
            <a:r>
              <a:rPr lang="es-ES" i="1" dirty="0"/>
              <a:t>¿Qué información asumo como ya conocida?</a:t>
            </a:r>
          </a:p>
          <a:p>
            <a:r>
              <a:rPr lang="es-ES" i="1" dirty="0"/>
              <a:t>¿Qué conviene DEJAR FUERA?</a:t>
            </a:r>
          </a:p>
          <a:p>
            <a:pPr lvl="1"/>
            <a:endParaRPr lang="es-ES" i="1" dirty="0"/>
          </a:p>
        </p:txBody>
      </p:sp>
      <p:sp>
        <p:nvSpPr>
          <p:cNvPr id="2" name="1 Título"/>
          <p:cNvSpPr>
            <a:spLocks noGrp="1"/>
          </p:cNvSpPr>
          <p:nvPr>
            <p:ph type="title"/>
          </p:nvPr>
        </p:nvSpPr>
        <p:spPr/>
        <p:txBody>
          <a:bodyPr/>
          <a:lstStyle/>
          <a:p>
            <a:r>
              <a:rPr lang="es-ES" sz="2400" dirty="0"/>
              <a:t>Plan Básico</a:t>
            </a:r>
            <a:br>
              <a:rPr lang="es-ES" sz="4000" dirty="0"/>
            </a:br>
            <a:r>
              <a:rPr lang="es-ES" sz="4400" dirty="0"/>
              <a:t>El Tema</a:t>
            </a:r>
            <a:endParaRPr lang="es-ES" sz="4000"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ox(i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ox(i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ox(in)">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p:txBody>
          <a:bodyPr>
            <a:normAutofit/>
          </a:bodyPr>
          <a:lstStyle/>
          <a:p>
            <a:pPr>
              <a:buNone/>
            </a:pPr>
            <a:r>
              <a:rPr lang="es-ES" b="1" i="1" dirty="0"/>
              <a:t>Rema:</a:t>
            </a:r>
          </a:p>
          <a:p>
            <a:pPr lvl="1"/>
            <a:r>
              <a:rPr lang="es-ES" dirty="0"/>
              <a:t>En el fondo, el Tema </a:t>
            </a:r>
            <a:r>
              <a:rPr lang="es-ES" b="1" dirty="0"/>
              <a:t>no</a:t>
            </a:r>
            <a:r>
              <a:rPr lang="es-ES" dirty="0"/>
              <a:t> es lo principal!</a:t>
            </a:r>
          </a:p>
          <a:p>
            <a:pPr lvl="1"/>
            <a:r>
              <a:rPr lang="es-ES" sz="1800" b="1" dirty="0"/>
              <a:t>¿Qué necesito/quiero contar sobre ello?</a:t>
            </a:r>
          </a:p>
          <a:p>
            <a:pPr lvl="1" indent="0">
              <a:buNone/>
            </a:pPr>
            <a:r>
              <a:rPr lang="es-ES" sz="2000" i="1" dirty="0"/>
              <a:t>Si el </a:t>
            </a:r>
            <a:r>
              <a:rPr lang="es-ES" sz="2000" b="1" i="1" dirty="0"/>
              <a:t>tema</a:t>
            </a:r>
            <a:r>
              <a:rPr lang="es-ES" sz="2000" i="1" dirty="0"/>
              <a:t> es el ámbito general, </a:t>
            </a:r>
            <a:r>
              <a:rPr lang="es-ES" sz="2000" b="1" i="1" dirty="0"/>
              <a:t>de lo que se habla </a:t>
            </a:r>
            <a:r>
              <a:rPr lang="es-ES" sz="2000" i="1" dirty="0"/>
              <a:t>(supone algunos conocimientos previos por parte de los interlocutores), el </a:t>
            </a:r>
            <a:r>
              <a:rPr lang="es-ES" sz="2000" b="1" i="1" dirty="0"/>
              <a:t>rema</a:t>
            </a:r>
            <a:r>
              <a:rPr lang="es-ES" sz="2000" i="1" dirty="0"/>
              <a:t> es el comentario o </a:t>
            </a:r>
            <a:r>
              <a:rPr lang="es-ES" sz="2000" b="1" i="1" dirty="0"/>
              <a:t>lo que se dice</a:t>
            </a:r>
            <a:r>
              <a:rPr lang="es-ES" sz="2000" i="1" dirty="0"/>
              <a:t> del </a:t>
            </a:r>
            <a:r>
              <a:rPr lang="es-ES" sz="2000" b="1" i="1" dirty="0"/>
              <a:t>tema,</a:t>
            </a:r>
            <a:r>
              <a:rPr lang="es-ES" sz="2000" i="1" dirty="0"/>
              <a:t> aportando </a:t>
            </a:r>
            <a:r>
              <a:rPr lang="es-ES" sz="2000" i="1" u="sng" dirty="0"/>
              <a:t>información nueva.</a:t>
            </a:r>
          </a:p>
          <a:p>
            <a:pPr lvl="1"/>
            <a:endParaRPr lang="es-ES" i="1" dirty="0"/>
          </a:p>
        </p:txBody>
      </p:sp>
      <p:sp>
        <p:nvSpPr>
          <p:cNvPr id="2" name="1 Título"/>
          <p:cNvSpPr>
            <a:spLocks noGrp="1"/>
          </p:cNvSpPr>
          <p:nvPr>
            <p:ph type="title"/>
          </p:nvPr>
        </p:nvSpPr>
        <p:spPr/>
        <p:txBody>
          <a:bodyPr/>
          <a:lstStyle/>
          <a:p>
            <a:r>
              <a:rPr lang="es-ES" dirty="0"/>
              <a:t>La ficha del Plan Básico</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2819400" y="1981200"/>
            <a:ext cx="6110318" cy="4519634"/>
          </a:xfrm>
        </p:spPr>
        <p:txBody>
          <a:bodyPr>
            <a:normAutofit/>
          </a:bodyPr>
          <a:lstStyle/>
          <a:p>
            <a:r>
              <a:rPr lang="es-ES" dirty="0"/>
              <a:t>El público en general, a través de internet.</a:t>
            </a:r>
          </a:p>
          <a:p>
            <a:r>
              <a:rPr lang="es-ES" dirty="0"/>
              <a:t>Un conjunto de especialistas</a:t>
            </a:r>
          </a:p>
          <a:p>
            <a:r>
              <a:rPr lang="es-ES" dirty="0"/>
              <a:t>Público MUY interesado en la materia</a:t>
            </a:r>
          </a:p>
          <a:p>
            <a:r>
              <a:rPr lang="es-ES" dirty="0"/>
              <a:t>Público NO interesado en la materia</a:t>
            </a:r>
          </a:p>
          <a:p>
            <a:r>
              <a:rPr lang="es-ES" dirty="0"/>
              <a:t>Se va a repartir impreso a usuarios de un servicio</a:t>
            </a:r>
          </a:p>
          <a:p>
            <a:r>
              <a:rPr lang="es-ES" dirty="0"/>
              <a:t>Mi(s) jefe(s)</a:t>
            </a:r>
          </a:p>
          <a:p>
            <a:r>
              <a:rPr lang="es-ES" dirty="0"/>
              <a:t>Mi contacto en otra entidad </a:t>
            </a:r>
          </a:p>
          <a:p>
            <a:r>
              <a:rPr lang="es-ES" dirty="0"/>
              <a:t>No se sabe, target indeterminado.</a:t>
            </a:r>
          </a:p>
        </p:txBody>
      </p:sp>
      <p:sp>
        <p:nvSpPr>
          <p:cNvPr id="2" name="1 Título"/>
          <p:cNvSpPr>
            <a:spLocks noGrp="1"/>
          </p:cNvSpPr>
          <p:nvPr>
            <p:ph type="title"/>
          </p:nvPr>
        </p:nvSpPr>
        <p:spPr/>
        <p:txBody>
          <a:bodyPr/>
          <a:lstStyle/>
          <a:p>
            <a:r>
              <a:rPr lang="es-ES" dirty="0"/>
              <a:t>Plan Básico</a:t>
            </a:r>
            <a:br>
              <a:rPr lang="es-ES" dirty="0"/>
            </a:br>
            <a:r>
              <a:rPr lang="es-ES" sz="2400" dirty="0"/>
              <a:t>El Target: ¿Quién va a leer el texto?</a:t>
            </a:r>
            <a:endParaRPr lang="es-E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ox(i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ox(i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ox(i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ox(in)">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ox(in)">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ox(in)">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2819400" y="1981200"/>
            <a:ext cx="6110318" cy="4519634"/>
          </a:xfrm>
        </p:spPr>
        <p:txBody>
          <a:bodyPr>
            <a:normAutofit/>
          </a:bodyPr>
          <a:lstStyle/>
          <a:p>
            <a:pPr marL="0" indent="0">
              <a:buNone/>
            </a:pPr>
            <a:r>
              <a:rPr lang="es-ES" dirty="0"/>
              <a:t>Todo texto presupone un </a:t>
            </a:r>
            <a:r>
              <a:rPr lang="es-ES" b="1" dirty="0"/>
              <a:t>lector modelo</a:t>
            </a:r>
            <a:r>
              <a:rPr lang="es-ES" dirty="0"/>
              <a:t>. </a:t>
            </a:r>
          </a:p>
          <a:p>
            <a:r>
              <a:rPr lang="es-ES" dirty="0"/>
              <a:t>Identificarlo </a:t>
            </a:r>
            <a:r>
              <a:rPr lang="es-ES" i="1" dirty="0"/>
              <a:t>claramente</a:t>
            </a:r>
            <a:r>
              <a:rPr lang="es-ES" dirty="0"/>
              <a:t> antes de escribir. </a:t>
            </a:r>
          </a:p>
          <a:p>
            <a:r>
              <a:rPr lang="es-ES" dirty="0"/>
              <a:t>Tenerlo en mente durante la escritura.</a:t>
            </a:r>
          </a:p>
          <a:p>
            <a:r>
              <a:rPr lang="es-ES" dirty="0"/>
              <a:t>Utilizar estrategias de redacción específicamente pensadas para esa audiencia objetivo y ese contexto.</a:t>
            </a:r>
          </a:p>
          <a:p>
            <a:r>
              <a:rPr lang="es-ES" dirty="0"/>
              <a:t>Registro: más o menos “objetivo”</a:t>
            </a:r>
          </a:p>
          <a:p>
            <a:r>
              <a:rPr lang="es-ES" dirty="0"/>
              <a:t>Tono: respeto, fórmulas de cortesía, etc.</a:t>
            </a:r>
          </a:p>
          <a:p>
            <a:r>
              <a:rPr lang="es-ES" dirty="0"/>
              <a:t>Expresiones y argumentos </a:t>
            </a:r>
            <a:r>
              <a:rPr lang="es-ES" i="1" dirty="0"/>
              <a:t>ad-hoc</a:t>
            </a:r>
          </a:p>
        </p:txBody>
      </p:sp>
      <p:sp>
        <p:nvSpPr>
          <p:cNvPr id="2" name="1 Título"/>
          <p:cNvSpPr>
            <a:spLocks noGrp="1"/>
          </p:cNvSpPr>
          <p:nvPr>
            <p:ph type="title"/>
          </p:nvPr>
        </p:nvSpPr>
        <p:spPr/>
        <p:txBody>
          <a:bodyPr/>
          <a:lstStyle/>
          <a:p>
            <a:r>
              <a:rPr lang="es-ES" dirty="0"/>
              <a:t>Plan Básico: el Target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ox(i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ox(i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ox(in)">
                                      <p:cBhvr>
                                        <p:cTn id="27" dur="500"/>
                                        <p:tgtEl>
                                          <p:spTgt spid="6">
                                            <p:txEl>
                                              <p:pRg st="4" end="4"/>
                                            </p:txEl>
                                          </p:spTgt>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box(in)">
                                      <p:cBhvr>
                                        <p:cTn id="30" dur="500"/>
                                        <p:tgtEl>
                                          <p:spTgt spid="6">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box(in)">
                                      <p:cBhvr>
                                        <p:cTn id="35"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2819400" y="1981200"/>
            <a:ext cx="6110318" cy="4519634"/>
          </a:xfrm>
        </p:spPr>
        <p:txBody>
          <a:bodyPr>
            <a:normAutofit fontScale="92500" lnSpcReduction="20000"/>
          </a:bodyPr>
          <a:lstStyle/>
          <a:p>
            <a:r>
              <a:rPr lang="es-ES" dirty="0"/>
              <a:t>¿Cuál queremos que sea la respuesta de nuestros lectores?</a:t>
            </a:r>
          </a:p>
          <a:p>
            <a:r>
              <a:rPr lang="es-ES" dirty="0"/>
              <a:t>¿Qué </a:t>
            </a:r>
            <a:r>
              <a:rPr lang="es-ES" i="1" dirty="0"/>
              <a:t>emoción</a:t>
            </a:r>
            <a:r>
              <a:rPr lang="es-ES" dirty="0"/>
              <a:t> queremos inducir?</a:t>
            </a:r>
          </a:p>
          <a:p>
            <a:pPr lvl="1"/>
            <a:r>
              <a:rPr lang="es-ES" dirty="0"/>
              <a:t>Los tres modos discursivos</a:t>
            </a:r>
          </a:p>
          <a:p>
            <a:pPr lvl="2"/>
            <a:r>
              <a:rPr lang="es-ES" dirty="0"/>
              <a:t>ETHOS</a:t>
            </a:r>
          </a:p>
          <a:p>
            <a:pPr lvl="2"/>
            <a:r>
              <a:rPr lang="es-ES" dirty="0"/>
              <a:t>LOGOS</a:t>
            </a:r>
          </a:p>
          <a:p>
            <a:pPr lvl="2"/>
            <a:r>
              <a:rPr lang="es-ES" dirty="0"/>
              <a:t>PATHOS</a:t>
            </a:r>
          </a:p>
          <a:p>
            <a:r>
              <a:rPr lang="es-ES" dirty="0"/>
              <a:t>¿Qué acción(es) deseamos promover?</a:t>
            </a:r>
          </a:p>
          <a:p>
            <a:r>
              <a:rPr lang="es-ES" dirty="0"/>
              <a:t>¿Por qué vías?</a:t>
            </a:r>
          </a:p>
          <a:p>
            <a:pPr>
              <a:buFont typeface="Wingdings" pitchFamily="2" charset="2"/>
              <a:buChar char="v"/>
            </a:pPr>
            <a:r>
              <a:rPr lang="es-ES" i="1" dirty="0">
                <a:solidFill>
                  <a:schemeClr val="bg2">
                    <a:lumMod val="50000"/>
                    <a:lumOff val="50000"/>
                  </a:schemeClr>
                </a:solidFill>
              </a:rPr>
              <a:t>¡Esto debemos también tenerlo en cuenta como lectores y evaluadores de informes!</a:t>
            </a:r>
          </a:p>
        </p:txBody>
      </p:sp>
      <p:sp>
        <p:nvSpPr>
          <p:cNvPr id="2" name="1 Título"/>
          <p:cNvSpPr>
            <a:spLocks noGrp="1"/>
          </p:cNvSpPr>
          <p:nvPr>
            <p:ph type="title"/>
          </p:nvPr>
        </p:nvSpPr>
        <p:spPr/>
        <p:txBody>
          <a:bodyPr/>
          <a:lstStyle/>
          <a:p>
            <a:r>
              <a:rPr lang="es-ES" dirty="0"/>
              <a:t>Target y propósito: </a:t>
            </a:r>
            <a:br>
              <a:rPr lang="es-ES" dirty="0"/>
            </a:br>
            <a:r>
              <a:rPr lang="es-ES" dirty="0"/>
              <a:t>La respuesta deseada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ox(in)">
                                      <p:cBhvr>
                                        <p:cTn id="15" dur="500"/>
                                        <p:tgtEl>
                                          <p:spTgt spid="6">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box(in)">
                                      <p:cBhvr>
                                        <p:cTn id="18" dur="500"/>
                                        <p:tgtEl>
                                          <p:spTgt spid="6">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box(in)">
                                      <p:cBhvr>
                                        <p:cTn id="21" dur="500"/>
                                        <p:tgtEl>
                                          <p:spTgt spid="6">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box(in)">
                                      <p:cBhvr>
                                        <p:cTn id="24" dur="500"/>
                                        <p:tgtEl>
                                          <p:spTgt spid="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box(in)">
                                      <p:cBhvr>
                                        <p:cTn id="29" dur="500"/>
                                        <p:tgtEl>
                                          <p:spTgt spid="6">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box(in)">
                                      <p:cBhvr>
                                        <p:cTn id="34" dur="500"/>
                                        <p:tgtEl>
                                          <p:spTgt spid="6">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box(in)">
                                      <p:cBhvr>
                                        <p:cTn id="39"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ES" dirty="0"/>
              <a:t>Características del curso</a:t>
            </a:r>
          </a:p>
        </p:txBody>
      </p:sp>
      <p:sp>
        <p:nvSpPr>
          <p:cNvPr id="7" name="6 Marcador de contenido"/>
          <p:cNvSpPr>
            <a:spLocks noGrp="1"/>
          </p:cNvSpPr>
          <p:nvPr>
            <p:ph idx="1"/>
          </p:nvPr>
        </p:nvSpPr>
        <p:spPr/>
        <p:txBody>
          <a:bodyPr/>
          <a:lstStyle/>
          <a:p>
            <a:r>
              <a:rPr lang="es-ES" dirty="0"/>
              <a:t>Lunes a Viernes:</a:t>
            </a:r>
            <a:r>
              <a:rPr lang="es-ES" i="1" dirty="0"/>
              <a:t> 9 a 15h.</a:t>
            </a:r>
          </a:p>
          <a:p>
            <a:pPr lvl="0"/>
            <a:r>
              <a:rPr lang="es-ES" i="1" dirty="0"/>
              <a:t>Pausa 11:30h y breve receso13:30</a:t>
            </a:r>
          </a:p>
          <a:p>
            <a:pPr lvl="0"/>
            <a:r>
              <a:rPr lang="es-ES" i="1" dirty="0"/>
              <a:t>Teoría y práctica</a:t>
            </a:r>
          </a:p>
          <a:p>
            <a:pPr lvl="0"/>
            <a:r>
              <a:rPr lang="es-ES" i="1" dirty="0"/>
              <a:t>Prueba final</a:t>
            </a:r>
          </a:p>
          <a:p>
            <a:pPr lvl="0"/>
            <a:r>
              <a:rPr lang="es-ES" i="1" dirty="0"/>
              <a:t>Aplicado y pragmático</a:t>
            </a:r>
          </a:p>
          <a:p>
            <a:pPr lvl="0"/>
            <a:r>
              <a:rPr lang="es-ES" i="1" dirty="0"/>
              <a:t>Interactivo</a:t>
            </a:r>
          </a:p>
          <a:p>
            <a:endParaRPr lang="es-E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2819400" y="1981200"/>
            <a:ext cx="6110318" cy="4519634"/>
          </a:xfrm>
        </p:spPr>
        <p:txBody>
          <a:bodyPr>
            <a:normAutofit/>
          </a:bodyPr>
          <a:lstStyle/>
          <a:p>
            <a:r>
              <a:rPr lang="es-ES" dirty="0"/>
              <a:t>Un Informe organiza </a:t>
            </a:r>
            <a:r>
              <a:rPr lang="es-ES" i="1" dirty="0"/>
              <a:t>información “nueva” </a:t>
            </a:r>
            <a:r>
              <a:rPr lang="es-ES" dirty="0"/>
              <a:t>sobre un tema.</a:t>
            </a:r>
          </a:p>
          <a:p>
            <a:r>
              <a:rPr lang="es-ES" dirty="0"/>
              <a:t>Antes de conocer y contrastar esa información, la desconocíamos. </a:t>
            </a:r>
          </a:p>
          <a:p>
            <a:r>
              <a:rPr lang="es-ES" dirty="0"/>
              <a:t>¿Cómo podemos buscar información que desconocemos? ¿Cómo nos orientamos?</a:t>
            </a:r>
          </a:p>
          <a:p>
            <a:r>
              <a:rPr lang="es-ES" dirty="0"/>
              <a:t>Porque tenemos una </a:t>
            </a:r>
            <a:r>
              <a:rPr lang="es-ES" i="1" dirty="0"/>
              <a:t>hipótesis de trabajo</a:t>
            </a:r>
            <a:r>
              <a:rPr lang="es-ES" dirty="0"/>
              <a:t>.</a:t>
            </a:r>
          </a:p>
        </p:txBody>
      </p:sp>
      <p:sp>
        <p:nvSpPr>
          <p:cNvPr id="2" name="1 Título"/>
          <p:cNvSpPr>
            <a:spLocks noGrp="1"/>
          </p:cNvSpPr>
          <p:nvPr>
            <p:ph type="title"/>
          </p:nvPr>
        </p:nvSpPr>
        <p:spPr/>
        <p:txBody>
          <a:bodyPr/>
          <a:lstStyle/>
          <a:p>
            <a:r>
              <a:rPr lang="es-ES" dirty="0"/>
              <a:t>El Plan básico: La hipótesis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ox(i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ox(in)">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000" dirty="0"/>
              <a:t>El Plan Básico</a:t>
            </a:r>
            <a:br>
              <a:rPr lang="es-ES" dirty="0"/>
            </a:br>
            <a:r>
              <a:rPr lang="es-ES" dirty="0"/>
              <a:t>La hipótesis</a:t>
            </a:r>
          </a:p>
        </p:txBody>
      </p:sp>
      <p:pic>
        <p:nvPicPr>
          <p:cNvPr id="26626"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542243" y="1928802"/>
            <a:ext cx="6530351" cy="3214710"/>
          </a:xfrm>
          <a:prstGeom prst="roundRect">
            <a:avLst>
              <a:gd name="adj" fmla="val 2768"/>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400" dirty="0"/>
              <a:t>El Plan Básico</a:t>
            </a:r>
            <a:br>
              <a:rPr lang="es-ES" dirty="0"/>
            </a:br>
            <a:r>
              <a:rPr lang="es-ES" dirty="0"/>
              <a:t>La hipótesis</a:t>
            </a:r>
          </a:p>
        </p:txBody>
      </p:sp>
      <p:sp>
        <p:nvSpPr>
          <p:cNvPr id="6" name="5 Marcador de contenido"/>
          <p:cNvSpPr>
            <a:spLocks noGrp="1"/>
          </p:cNvSpPr>
          <p:nvPr>
            <p:ph idx="1"/>
          </p:nvPr>
        </p:nvSpPr>
        <p:spPr/>
        <p:txBody>
          <a:bodyPr/>
          <a:lstStyle/>
          <a:p>
            <a:r>
              <a:rPr lang="es-ES" dirty="0"/>
              <a:t>Identificar nuestra hipótesis principal </a:t>
            </a:r>
          </a:p>
          <a:p>
            <a:r>
              <a:rPr lang="es-ES" dirty="0"/>
              <a:t>¿Hay hipótesis secundarias?</a:t>
            </a:r>
          </a:p>
          <a:p>
            <a:r>
              <a:rPr lang="es-ES" dirty="0"/>
              <a:t>¿Cuáles? ¿En qué orden?</a:t>
            </a:r>
          </a:p>
          <a:p>
            <a:r>
              <a:rPr lang="es-ES" dirty="0"/>
              <a:t>¿Qué sucedería si fueran rechazadas?</a:t>
            </a:r>
          </a:p>
          <a:p>
            <a:endParaRPr lang="es-ES" dirty="0"/>
          </a:p>
        </p:txBody>
      </p:sp>
      <p:pic>
        <p:nvPicPr>
          <p:cNvPr id="32772" name="Picture 4"/>
          <p:cNvPicPr>
            <a:picLocks noChangeAspect="1" noChangeArrowheads="1"/>
          </p:cNvPicPr>
          <p:nvPr/>
        </p:nvPicPr>
        <p:blipFill>
          <a:blip r:embed="rId2" cstate="email">
            <a:clrChange>
              <a:clrFrom>
                <a:srgbClr val="FF0000"/>
              </a:clrFrom>
              <a:clrTo>
                <a:srgbClr val="FF0000">
                  <a:alpha val="0"/>
                </a:srgbClr>
              </a:clrTo>
            </a:clrChange>
            <a:extLst>
              <a:ext uri="{28A0092B-C50C-407E-A947-70E740481C1C}">
                <a14:useLocalDpi xmlns:a14="http://schemas.microsoft.com/office/drawing/2010/main"/>
              </a:ext>
            </a:extLst>
          </a:blip>
          <a:srcRect/>
          <a:stretch>
            <a:fillRect/>
          </a:stretch>
        </p:blipFill>
        <p:spPr bwMode="auto">
          <a:xfrm flipH="1">
            <a:off x="5929322" y="4929198"/>
            <a:ext cx="3214678" cy="1641460"/>
          </a:xfrm>
          <a:prstGeom prst="rect">
            <a:avLst/>
          </a:prstGeom>
          <a:noFill/>
          <a:ln w="9525">
            <a:noFill/>
            <a:miter lim="800000"/>
            <a:headEnd/>
            <a:tailEnd/>
          </a:ln>
          <a:effec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Plan Básico: las Tesis</a:t>
            </a:r>
          </a:p>
        </p:txBody>
      </p:sp>
      <p:sp>
        <p:nvSpPr>
          <p:cNvPr id="6" name="5 Marcador de contenido"/>
          <p:cNvSpPr>
            <a:spLocks noGrp="1"/>
          </p:cNvSpPr>
          <p:nvPr>
            <p:ph idx="1"/>
          </p:nvPr>
        </p:nvSpPr>
        <p:spPr/>
        <p:txBody>
          <a:bodyPr>
            <a:normAutofit/>
          </a:bodyPr>
          <a:lstStyle/>
          <a:p>
            <a:r>
              <a:rPr lang="es-ES" b="1" dirty="0"/>
              <a:t>Tesis:</a:t>
            </a:r>
            <a:endParaRPr lang="es-ES" dirty="0"/>
          </a:p>
          <a:p>
            <a:pPr lvl="1" algn="ctr">
              <a:buNone/>
            </a:pPr>
            <a:r>
              <a:rPr lang="es-ES" dirty="0"/>
              <a:t>(Del lat. </a:t>
            </a:r>
            <a:r>
              <a:rPr lang="es-ES" i="1" dirty="0" err="1"/>
              <a:t>thesis</a:t>
            </a:r>
            <a:r>
              <a:rPr lang="es-ES" i="1" dirty="0"/>
              <a:t>,</a:t>
            </a:r>
            <a:r>
              <a:rPr lang="es-ES" dirty="0"/>
              <a:t> y este del gr. </a:t>
            </a:r>
            <a:r>
              <a:rPr lang="es-ES" dirty="0" err="1"/>
              <a:t>θέσις</a:t>
            </a:r>
            <a:r>
              <a:rPr lang="es-ES" dirty="0"/>
              <a:t>).</a:t>
            </a:r>
          </a:p>
          <a:p>
            <a:pPr lvl="1"/>
            <a:r>
              <a:rPr lang="es-ES" b="1" dirty="0"/>
              <a:t>1.</a:t>
            </a:r>
            <a:r>
              <a:rPr lang="es-ES" dirty="0"/>
              <a:t> f. Conclusión, proposición que se mantiene con razonamientos.</a:t>
            </a:r>
          </a:p>
          <a:p>
            <a:pPr lvl="1"/>
            <a:r>
              <a:rPr lang="es-ES" b="1" dirty="0"/>
              <a:t>3.</a:t>
            </a:r>
            <a:r>
              <a:rPr lang="es-ES" dirty="0"/>
              <a:t> f. Disertación escrita que presenta a la universidad el aspirante al título de doctor.</a:t>
            </a:r>
          </a:p>
          <a:p>
            <a:pPr lvl="1"/>
            <a:endParaRPr lang="es-ES" dirty="0"/>
          </a:p>
          <a:p>
            <a:pPr marL="441325" lvl="1" indent="15875">
              <a:buNone/>
            </a:pPr>
            <a:r>
              <a:rPr lang="es-ES" sz="1800" b="1" i="1" dirty="0">
                <a:solidFill>
                  <a:schemeClr val="bg2">
                    <a:lumMod val="50000"/>
                    <a:lumOff val="50000"/>
                  </a:schemeClr>
                </a:solidFill>
              </a:rPr>
              <a:t>Aquello que afirmamos, los argumentos en que basamos las conclusiones de nuestro informe. </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Diferencia:</a:t>
            </a:r>
            <a:br>
              <a:rPr lang="es-ES" dirty="0"/>
            </a:br>
            <a:r>
              <a:rPr lang="es-ES" dirty="0"/>
              <a:t>Tesis vs. Hipótesis</a:t>
            </a:r>
          </a:p>
        </p:txBody>
      </p:sp>
      <p:sp>
        <p:nvSpPr>
          <p:cNvPr id="6" name="5 Marcador de contenido"/>
          <p:cNvSpPr>
            <a:spLocks noGrp="1"/>
          </p:cNvSpPr>
          <p:nvPr>
            <p:ph idx="1"/>
          </p:nvPr>
        </p:nvSpPr>
        <p:spPr>
          <a:xfrm>
            <a:off x="2514600" y="1981200"/>
            <a:ext cx="6521896" cy="4472136"/>
          </a:xfrm>
        </p:spPr>
        <p:txBody>
          <a:bodyPr>
            <a:normAutofit fontScale="92500" lnSpcReduction="20000"/>
          </a:bodyPr>
          <a:lstStyle/>
          <a:p>
            <a:r>
              <a:rPr lang="es-ES" dirty="0"/>
              <a:t>Nos </a:t>
            </a:r>
            <a:r>
              <a:rPr lang="es-ES" b="1" dirty="0"/>
              <a:t>interrogamos </a:t>
            </a:r>
            <a:r>
              <a:rPr lang="es-ES" dirty="0">
                <a:effectLst>
                  <a:outerShdw blurRad="38100" dist="38100" dir="2700000" algn="tl">
                    <a:srgbClr val="000000">
                      <a:alpha val="43137"/>
                    </a:srgbClr>
                  </a:outerShdw>
                </a:effectLst>
              </a:rPr>
              <a:t>acerca de las </a:t>
            </a:r>
            <a:r>
              <a:rPr lang="es-ES" u="sng" dirty="0">
                <a:effectLst>
                  <a:outerShdw blurRad="38100" dist="38100" dir="2700000" algn="tl">
                    <a:srgbClr val="000000">
                      <a:alpha val="43137"/>
                    </a:srgbClr>
                  </a:outerShdw>
                </a:effectLst>
              </a:rPr>
              <a:t>hipótesis</a:t>
            </a:r>
            <a:r>
              <a:rPr lang="es-ES" dirty="0">
                <a:effectLst>
                  <a:outerShdw blurRad="38100" dist="38100" dir="2700000" algn="tl">
                    <a:srgbClr val="000000">
                      <a:alpha val="43137"/>
                    </a:srgbClr>
                  </a:outerShdw>
                </a:effectLst>
              </a:rPr>
              <a:t>…</a:t>
            </a:r>
            <a:br>
              <a:rPr lang="es-ES" u="sng" dirty="0">
                <a:effectLst>
                  <a:outerShdw blurRad="38100" dist="38100" dir="2700000" algn="tl">
                    <a:srgbClr val="000000">
                      <a:alpha val="43137"/>
                    </a:srgbClr>
                  </a:outerShdw>
                </a:effectLst>
              </a:rPr>
            </a:br>
            <a:br>
              <a:rPr lang="es-ES" dirty="0">
                <a:effectLst>
                  <a:outerShdw blurRad="38100" dist="38100" dir="2700000" algn="tl">
                    <a:srgbClr val="000000">
                      <a:alpha val="43137"/>
                    </a:srgbClr>
                  </a:outerShdw>
                </a:effectLst>
              </a:rPr>
            </a:br>
            <a:r>
              <a:rPr lang="es-ES" dirty="0">
                <a:effectLst>
                  <a:outerShdw blurRad="38100" dist="38100" dir="2700000" algn="tl">
                    <a:srgbClr val="000000">
                      <a:alpha val="43137"/>
                    </a:srgbClr>
                  </a:outerShdw>
                </a:effectLst>
              </a:rPr>
              <a:t>		…pero </a:t>
            </a:r>
            <a:r>
              <a:rPr lang="es-ES" b="1" dirty="0"/>
              <a:t>afirmamos</a:t>
            </a:r>
            <a:r>
              <a:rPr lang="es-ES" dirty="0"/>
              <a:t> nuestras </a:t>
            </a:r>
            <a:r>
              <a:rPr lang="es-ES" u="sng" dirty="0"/>
              <a:t>tesis</a:t>
            </a:r>
            <a:r>
              <a:rPr lang="es-ES" dirty="0"/>
              <a:t>. </a:t>
            </a:r>
          </a:p>
          <a:p>
            <a:endParaRPr lang="es-ES" dirty="0"/>
          </a:p>
          <a:p>
            <a:r>
              <a:rPr lang="es-ES" dirty="0"/>
              <a:t>Nuestras </a:t>
            </a:r>
            <a:r>
              <a:rPr lang="es-ES" u="sng" dirty="0"/>
              <a:t>hipótesis</a:t>
            </a:r>
            <a:r>
              <a:rPr lang="es-ES" dirty="0"/>
              <a:t> podrán ser </a:t>
            </a:r>
            <a:r>
              <a:rPr lang="es-ES" b="1" dirty="0"/>
              <a:t>confirmadas</a:t>
            </a:r>
            <a:r>
              <a:rPr lang="es-ES" dirty="0"/>
              <a:t> o desechadas… </a:t>
            </a:r>
            <a:br>
              <a:rPr lang="es-ES" dirty="0"/>
            </a:br>
            <a:br>
              <a:rPr lang="es-ES" dirty="0"/>
            </a:br>
            <a:r>
              <a:rPr lang="es-ES" dirty="0"/>
              <a:t>	… pero siempre </a:t>
            </a:r>
            <a:r>
              <a:rPr lang="es-ES" b="1" dirty="0"/>
              <a:t>defendemos</a:t>
            </a:r>
            <a:r>
              <a:rPr lang="es-ES" dirty="0"/>
              <a:t> nuestras </a:t>
            </a:r>
            <a:r>
              <a:rPr lang="es-ES" u="sng" dirty="0"/>
              <a:t>tesis.</a:t>
            </a:r>
            <a:endParaRPr lang="es-ES" dirty="0"/>
          </a:p>
          <a:p>
            <a:endParaRPr lang="es-ES" dirty="0"/>
          </a:p>
          <a:p>
            <a:r>
              <a:rPr lang="es-ES" dirty="0"/>
              <a:t>Las </a:t>
            </a:r>
            <a:r>
              <a:rPr lang="es-ES" u="sng" dirty="0"/>
              <a:t>hipótesis</a:t>
            </a:r>
            <a:r>
              <a:rPr lang="es-ES" dirty="0"/>
              <a:t> juegan un papel importante </a:t>
            </a:r>
            <a:r>
              <a:rPr lang="es-ES" b="1" dirty="0"/>
              <a:t>al principio </a:t>
            </a:r>
            <a:r>
              <a:rPr lang="es-ES" dirty="0"/>
              <a:t>del proceso…</a:t>
            </a:r>
            <a:br>
              <a:rPr lang="es-ES" dirty="0"/>
            </a:br>
            <a:br>
              <a:rPr lang="es-ES" dirty="0"/>
            </a:br>
            <a:r>
              <a:rPr lang="es-ES" dirty="0"/>
              <a:t>		…pero las </a:t>
            </a:r>
            <a:r>
              <a:rPr lang="es-ES" u="sng" dirty="0"/>
              <a:t>tesis</a:t>
            </a:r>
            <a:r>
              <a:rPr lang="es-ES" dirty="0"/>
              <a:t> más importantes se dan </a:t>
            </a:r>
            <a:r>
              <a:rPr lang="es-ES" b="1" dirty="0"/>
              <a:t>al final </a:t>
            </a:r>
            <a:r>
              <a:rPr lang="es-ES" dirty="0"/>
              <a:t>del mismo.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ox(in)">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ox(in)">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Las Tesis</a:t>
            </a:r>
          </a:p>
        </p:txBody>
      </p:sp>
      <p:sp>
        <p:nvSpPr>
          <p:cNvPr id="6" name="5 Marcador de contenido"/>
          <p:cNvSpPr>
            <a:spLocks noGrp="1"/>
          </p:cNvSpPr>
          <p:nvPr>
            <p:ph idx="1"/>
          </p:nvPr>
        </p:nvSpPr>
        <p:spPr/>
        <p:txBody>
          <a:bodyPr>
            <a:normAutofit/>
          </a:bodyPr>
          <a:lstStyle/>
          <a:p>
            <a:r>
              <a:rPr lang="es-ES" i="1" dirty="0"/>
              <a:t>Diferenciar y clarificar tesis principales y secundarias.</a:t>
            </a:r>
          </a:p>
          <a:p>
            <a:r>
              <a:rPr lang="es-ES" i="1" dirty="0"/>
              <a:t>Ejercicio de introspección (extrañamiento) </a:t>
            </a:r>
          </a:p>
        </p:txBody>
      </p:sp>
      <p:pic>
        <p:nvPicPr>
          <p:cNvPr id="28674" name="Picture 2" descr="http://4.bp.blogspot.com/-5RL4UINVRYg/TqSsXb9YaJI/AAAAAAAACN8/FBdKfdUf4PI/s1600/pensando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6643702" y="3714752"/>
            <a:ext cx="2285984" cy="2841255"/>
          </a:xfrm>
          <a:prstGeom prst="rect">
            <a:avLst/>
          </a:prstGeom>
          <a:ln>
            <a:noFill/>
          </a:ln>
          <a:effectLst>
            <a:softEdge rad="112500"/>
          </a:effec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sz="2400" dirty="0"/>
              <a:t>Plan Básico</a:t>
            </a:r>
            <a:br>
              <a:rPr lang="es-ES" dirty="0"/>
            </a:br>
            <a:r>
              <a:rPr lang="es-ES" dirty="0"/>
              <a:t>tipo de informe</a:t>
            </a:r>
          </a:p>
        </p:txBody>
      </p:sp>
      <p:sp>
        <p:nvSpPr>
          <p:cNvPr id="5" name="4 Marcador de contenido"/>
          <p:cNvSpPr>
            <a:spLocks noGrp="1"/>
          </p:cNvSpPr>
          <p:nvPr>
            <p:ph idx="1"/>
          </p:nvPr>
        </p:nvSpPr>
        <p:spPr/>
        <p:txBody>
          <a:bodyPr>
            <a:normAutofit/>
          </a:bodyPr>
          <a:lstStyle/>
          <a:p>
            <a:r>
              <a:rPr lang="es-ES" i="1" dirty="0"/>
              <a:t>Si no está predefinido, elegir un modelo de informe para guiarnos. </a:t>
            </a:r>
          </a:p>
          <a:p>
            <a:r>
              <a:rPr lang="es-ES" i="1" dirty="0"/>
              <a:t>No hay modelos únicos, hay estándares o tendencias. </a:t>
            </a:r>
          </a:p>
          <a:p>
            <a:r>
              <a:rPr lang="es-ES" i="1" dirty="0"/>
              <a:t>Elegimos uno y lo adaptamos a nuestros objetivos. </a:t>
            </a:r>
          </a:p>
          <a:p>
            <a:r>
              <a:rPr lang="es-ES" i="1" dirty="0"/>
              <a:t>Lo importante es que tenga coherencia</a:t>
            </a:r>
          </a:p>
          <a:p>
            <a:endParaRPr lang="es-ES"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t>Tipos de informe</a:t>
            </a:r>
          </a:p>
        </p:txBody>
      </p:sp>
      <p:sp>
        <p:nvSpPr>
          <p:cNvPr id="5" name="4 Marcador de contenido"/>
          <p:cNvSpPr>
            <a:spLocks noGrp="1"/>
          </p:cNvSpPr>
          <p:nvPr>
            <p:ph idx="1"/>
          </p:nvPr>
        </p:nvSpPr>
        <p:spPr>
          <a:xfrm>
            <a:off x="2819400" y="1981200"/>
            <a:ext cx="6324600" cy="4688160"/>
          </a:xfrm>
        </p:spPr>
        <p:txBody>
          <a:bodyPr>
            <a:normAutofit/>
          </a:bodyPr>
          <a:lstStyle/>
          <a:p>
            <a:r>
              <a:rPr lang="es-ES" dirty="0"/>
              <a:t>Investigación Académica Humanidades</a:t>
            </a:r>
          </a:p>
          <a:p>
            <a:r>
              <a:rPr lang="es-ES" dirty="0"/>
              <a:t>Investigación Científica</a:t>
            </a:r>
          </a:p>
          <a:p>
            <a:r>
              <a:rPr lang="es-ES" dirty="0"/>
              <a:t>Informe Jurídico</a:t>
            </a:r>
          </a:p>
          <a:p>
            <a:r>
              <a:rPr lang="es-ES" dirty="0"/>
              <a:t>Atestado policial</a:t>
            </a:r>
          </a:p>
          <a:p>
            <a:r>
              <a:rPr lang="es-ES" dirty="0"/>
              <a:t>Nota de prensa</a:t>
            </a:r>
          </a:p>
          <a:p>
            <a:r>
              <a:rPr lang="es-ES" dirty="0"/>
              <a:t>Dossier temático</a:t>
            </a:r>
          </a:p>
          <a:p>
            <a:r>
              <a:rPr lang="es-ES" dirty="0" err="1"/>
              <a:t>Argumentario</a:t>
            </a:r>
            <a:endParaRPr lang="es-ES" dirty="0"/>
          </a:p>
          <a:p>
            <a:r>
              <a:rPr lang="es-ES" dirty="0"/>
              <a:t>Boletín Oficial</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t>Tipos de informe</a:t>
            </a:r>
          </a:p>
        </p:txBody>
      </p:sp>
      <p:sp>
        <p:nvSpPr>
          <p:cNvPr id="5" name="4 Marcador de contenido"/>
          <p:cNvSpPr>
            <a:spLocks noGrp="1"/>
          </p:cNvSpPr>
          <p:nvPr>
            <p:ph idx="1"/>
          </p:nvPr>
        </p:nvSpPr>
        <p:spPr/>
        <p:txBody>
          <a:bodyPr>
            <a:normAutofit lnSpcReduction="10000"/>
          </a:bodyPr>
          <a:lstStyle/>
          <a:p>
            <a:r>
              <a:rPr lang="es-ES" dirty="0"/>
              <a:t>Reportaje periodístico</a:t>
            </a:r>
          </a:p>
          <a:p>
            <a:r>
              <a:rPr lang="es-ES" dirty="0"/>
              <a:t>Ensayo o monografía libre</a:t>
            </a:r>
          </a:p>
          <a:p>
            <a:r>
              <a:rPr lang="es-ES" dirty="0"/>
              <a:t>Etc. </a:t>
            </a:r>
          </a:p>
          <a:p>
            <a:endParaRPr lang="es-ES" dirty="0"/>
          </a:p>
          <a:p>
            <a:endParaRPr lang="es-ES" dirty="0"/>
          </a:p>
          <a:p>
            <a:endParaRPr lang="es-ES" dirty="0"/>
          </a:p>
          <a:p>
            <a:pPr>
              <a:buFont typeface="Wingdings" panose="05000000000000000000" pitchFamily="2" charset="2"/>
              <a:buChar char="v"/>
            </a:pPr>
            <a:r>
              <a:rPr lang="es-ES" dirty="0">
                <a:solidFill>
                  <a:schemeClr val="accent6">
                    <a:lumMod val="60000"/>
                    <a:lumOff val="40000"/>
                  </a:schemeClr>
                </a:solidFill>
              </a:rPr>
              <a:t>Ejercicio: busca modelos de estos u otros informes y comenta sus particularidades más notables. </a:t>
            </a:r>
          </a:p>
          <a:p>
            <a:endParaRPr lang="es-ES" dirty="0"/>
          </a:p>
          <a:p>
            <a:pPr>
              <a:buNone/>
            </a:pPr>
            <a:endParaRPr lang="es-ES"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graphicFrame>
        <p:nvGraphicFramePr>
          <p:cNvPr id="72707" name="Object 3"/>
          <p:cNvGraphicFramePr>
            <a:graphicFrameLocks noChangeAspect="1"/>
          </p:cNvGraphicFramePr>
          <p:nvPr/>
        </p:nvGraphicFramePr>
        <p:xfrm>
          <a:off x="71406" y="155597"/>
          <a:ext cx="4533900" cy="6416675"/>
        </p:xfrm>
        <a:graphic>
          <a:graphicData uri="http://schemas.openxmlformats.org/presentationml/2006/ole">
            <mc:AlternateContent xmlns:mc="http://schemas.openxmlformats.org/markup-compatibility/2006">
              <mc:Choice xmlns:v="urn:schemas-microsoft-com:vml" Requires="v">
                <p:oleObj spid="_x0000_s72717" name="Acrobat Document" r:id="rId3" imgW="4533711" imgH="6415997" progId="AcroExch.Document.7">
                  <p:embed/>
                </p:oleObj>
              </mc:Choice>
              <mc:Fallback>
                <p:oleObj name="Acrobat Document" r:id="rId3" imgW="4533711" imgH="6415997" progId="AcroExch.Document.7">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06" y="155597"/>
                        <a:ext cx="4533900" cy="641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08" name="Object 4"/>
          <p:cNvGraphicFramePr>
            <a:graphicFrameLocks noChangeAspect="1"/>
          </p:cNvGraphicFramePr>
          <p:nvPr/>
        </p:nvGraphicFramePr>
        <p:xfrm>
          <a:off x="4610100" y="155597"/>
          <a:ext cx="4533900" cy="6416675"/>
        </p:xfrm>
        <a:graphic>
          <a:graphicData uri="http://schemas.openxmlformats.org/presentationml/2006/ole">
            <mc:AlternateContent xmlns:mc="http://schemas.openxmlformats.org/markup-compatibility/2006">
              <mc:Choice xmlns:v="urn:schemas-microsoft-com:vml" Requires="v">
                <p:oleObj spid="_x0000_s72718" name="Acrobat Document" r:id="rId5" imgW="4533711" imgH="6415997" progId="AcroExch.Document.7">
                  <p:embed/>
                </p:oleObj>
              </mc:Choice>
              <mc:Fallback>
                <p:oleObj name="Acrobat Document" r:id="rId5" imgW="4533711" imgH="6415997" progId="AcroExch.Document.7">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0100" y="155597"/>
                        <a:ext cx="4533900" cy="641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ES" dirty="0"/>
              <a:t>Método</a:t>
            </a:r>
          </a:p>
        </p:txBody>
      </p:sp>
      <p:sp>
        <p:nvSpPr>
          <p:cNvPr id="7" name="6 Marcador de contenido"/>
          <p:cNvSpPr>
            <a:spLocks noGrp="1"/>
          </p:cNvSpPr>
          <p:nvPr>
            <p:ph idx="1"/>
          </p:nvPr>
        </p:nvSpPr>
        <p:spPr/>
        <p:txBody>
          <a:bodyPr/>
          <a:lstStyle/>
          <a:p>
            <a:r>
              <a:rPr lang="es-ES" dirty="0"/>
              <a:t>Trabajaremos en clase</a:t>
            </a:r>
          </a:p>
          <a:p>
            <a:r>
              <a:rPr lang="es-ES" dirty="0"/>
              <a:t>Trabajaremos con el ordenador</a:t>
            </a:r>
          </a:p>
          <a:p>
            <a:r>
              <a:rPr lang="es-ES" dirty="0"/>
              <a:t>Trabajaremos sobre ejemplos reales</a:t>
            </a:r>
          </a:p>
          <a:p>
            <a:r>
              <a:rPr lang="es-ES" i="1" dirty="0"/>
              <a:t>¡Interrumpid, por favor!</a:t>
            </a:r>
          </a:p>
          <a:p>
            <a:r>
              <a:rPr lang="es-ES" i="1" dirty="0"/>
              <a:t>Valor del debate: NO hay recetas</a:t>
            </a:r>
          </a:p>
          <a:p>
            <a:endParaRPr lang="es-E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ox(i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ox(i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ox(in)">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ox(in)">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31" name="Object 3"/>
          <p:cNvGraphicFramePr>
            <a:graphicFrameLocks noChangeAspect="1"/>
          </p:cNvGraphicFramePr>
          <p:nvPr/>
        </p:nvGraphicFramePr>
        <p:xfrm>
          <a:off x="1" y="0"/>
          <a:ext cx="4500562" cy="6369493"/>
        </p:xfrm>
        <a:graphic>
          <a:graphicData uri="http://schemas.openxmlformats.org/presentationml/2006/ole">
            <mc:AlternateContent xmlns:mc="http://schemas.openxmlformats.org/markup-compatibility/2006">
              <mc:Choice xmlns:v="urn:schemas-microsoft-com:vml" Requires="v">
                <p:oleObj spid="_x0000_s73742" name="Acrobat Document" r:id="rId3" imgW="4533711" imgH="6415997" progId="AcroExch.Document.7">
                  <p:embed/>
                </p:oleObj>
              </mc:Choice>
              <mc:Fallback>
                <p:oleObj name="Acrobat Document" r:id="rId3" imgW="4533711" imgH="6415997" progId="AcroExch.Document.7">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4500562" cy="6369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3" name="Object 5"/>
          <p:cNvGraphicFramePr>
            <a:graphicFrameLocks noChangeAspect="1"/>
          </p:cNvGraphicFramePr>
          <p:nvPr/>
        </p:nvGraphicFramePr>
        <p:xfrm>
          <a:off x="4601111" y="0"/>
          <a:ext cx="4542888" cy="6429396"/>
        </p:xfrm>
        <a:graphic>
          <a:graphicData uri="http://schemas.openxmlformats.org/presentationml/2006/ole">
            <mc:AlternateContent xmlns:mc="http://schemas.openxmlformats.org/markup-compatibility/2006">
              <mc:Choice xmlns:v="urn:schemas-microsoft-com:vml" Requires="v">
                <p:oleObj spid="_x0000_s73743" name="Acrobat Document" r:id="rId5" imgW="4533711" imgH="6415997" progId="AcroExch.Document.7">
                  <p:embed/>
                </p:oleObj>
              </mc:Choice>
              <mc:Fallback>
                <p:oleObj name="Acrobat Document" r:id="rId5" imgW="4533711" imgH="6415997" progId="AcroExch.Document.7">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1111" y="0"/>
                        <a:ext cx="4542888" cy="6429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6" name="Object 4"/>
          <p:cNvGraphicFramePr>
            <a:graphicFrameLocks noChangeAspect="1"/>
          </p:cNvGraphicFramePr>
          <p:nvPr/>
        </p:nvGraphicFramePr>
        <p:xfrm>
          <a:off x="0" y="0"/>
          <a:ext cx="4533900" cy="6416675"/>
        </p:xfrm>
        <a:graphic>
          <a:graphicData uri="http://schemas.openxmlformats.org/presentationml/2006/ole">
            <mc:AlternateContent xmlns:mc="http://schemas.openxmlformats.org/markup-compatibility/2006">
              <mc:Choice xmlns:v="urn:schemas-microsoft-com:vml" Requires="v">
                <p:oleObj spid="_x0000_s74767" name="Acrobat Document" r:id="rId3" imgW="4533711" imgH="6415997" progId="AcroExch.Document.7">
                  <p:embed/>
                </p:oleObj>
              </mc:Choice>
              <mc:Fallback>
                <p:oleObj name="Acrobat Document" r:id="rId3" imgW="4533711" imgH="6415997" progId="AcroExch.Document.7">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33900" cy="641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58" name="Object 6"/>
          <p:cNvGraphicFramePr>
            <a:graphicFrameLocks noChangeAspect="1"/>
          </p:cNvGraphicFramePr>
          <p:nvPr/>
        </p:nvGraphicFramePr>
        <p:xfrm>
          <a:off x="4610100" y="0"/>
          <a:ext cx="4533900" cy="6416675"/>
        </p:xfrm>
        <a:graphic>
          <a:graphicData uri="http://schemas.openxmlformats.org/presentationml/2006/ole">
            <mc:AlternateContent xmlns:mc="http://schemas.openxmlformats.org/markup-compatibility/2006">
              <mc:Choice xmlns:v="urn:schemas-microsoft-com:vml" Requires="v">
                <p:oleObj spid="_x0000_s74768" name="Acrobat Document" r:id="rId5" imgW="4533711" imgH="6415997" progId="AcroExch.Document.7">
                  <p:embed/>
                </p:oleObj>
              </mc:Choice>
              <mc:Fallback>
                <p:oleObj name="Acrobat Document" r:id="rId5" imgW="4533711" imgH="6415997" progId="AcroExch.Document.7">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0100" y="0"/>
                        <a:ext cx="4533900" cy="641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luissalvador.files.wordpress.com/2011/04/14-argumentario-de-campac3b1a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0452" y="142852"/>
            <a:ext cx="4441548" cy="6305572"/>
          </a:xfrm>
          <a:prstGeom prst="rect">
            <a:avLst/>
          </a:prstGeom>
          <a:noFill/>
        </p:spPr>
      </p:pic>
      <p:pic>
        <p:nvPicPr>
          <p:cNvPr id="75780" name="Picture 4" descr="nota de prensa - 18 marz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3438" y="285752"/>
            <a:ext cx="4410803" cy="6072206"/>
          </a:xfrm>
          <a:prstGeom prst="rect">
            <a:avLst/>
          </a:prstGeom>
          <a:noFill/>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46" name="Object 2"/>
          <p:cNvGraphicFramePr>
            <a:graphicFrameLocks noChangeAspect="1"/>
          </p:cNvGraphicFramePr>
          <p:nvPr/>
        </p:nvGraphicFramePr>
        <p:xfrm>
          <a:off x="0" y="0"/>
          <a:ext cx="4400293" cy="6215082"/>
        </p:xfrm>
        <a:graphic>
          <a:graphicData uri="http://schemas.openxmlformats.org/presentationml/2006/ole">
            <mc:AlternateContent xmlns:mc="http://schemas.openxmlformats.org/markup-compatibility/2006">
              <mc:Choice xmlns:v="urn:schemas-microsoft-com:vml" Requires="v">
                <p:oleObj spid="_x0000_s82959" name="Acrobat Document" r:id="rId3" imgW="3680266" imgH="5196761" progId="AcroExch.Document.7">
                  <p:embed/>
                </p:oleObj>
              </mc:Choice>
              <mc:Fallback>
                <p:oleObj name="Acrobat Document" r:id="rId3" imgW="3680266" imgH="5196761" progId="AcroExch.Document.7">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400293" cy="6215082"/>
                      </a:xfrm>
                      <a:prstGeom prst="rect">
                        <a:avLst/>
                      </a:prstGeom>
                      <a:noFill/>
                      <a:ln>
                        <a:noFill/>
                      </a:ln>
                      <a:effectLst/>
                    </p:spPr>
                  </p:pic>
                </p:oleObj>
              </mc:Fallback>
            </mc:AlternateContent>
          </a:graphicData>
        </a:graphic>
      </p:graphicFrame>
      <p:graphicFrame>
        <p:nvGraphicFramePr>
          <p:cNvPr id="82948" name="Object 4"/>
          <p:cNvGraphicFramePr>
            <a:graphicFrameLocks noChangeAspect="1"/>
          </p:cNvGraphicFramePr>
          <p:nvPr>
            <p:extLst>
              <p:ext uri="{D42A27DB-BD31-4B8C-83A1-F6EECF244321}">
                <p14:modId xmlns:p14="http://schemas.microsoft.com/office/powerpoint/2010/main" val="1564605298"/>
              </p:ext>
            </p:extLst>
          </p:nvPr>
        </p:nvGraphicFramePr>
        <p:xfrm>
          <a:off x="4500562" y="0"/>
          <a:ext cx="4643438" cy="6215082"/>
        </p:xfrm>
        <a:graphic>
          <a:graphicData uri="http://schemas.openxmlformats.org/presentationml/2006/ole">
            <mc:AlternateContent xmlns:mc="http://schemas.openxmlformats.org/markup-compatibility/2006">
              <mc:Choice xmlns:v="urn:schemas-microsoft-com:vml" Requires="v">
                <p:oleObj spid="_x0000_s82960" name="Acrobat Document" r:id="rId5" imgW="3680266" imgH="5196761" progId="AcroExch.Document.7">
                  <p:embed/>
                </p:oleObj>
              </mc:Choice>
              <mc:Fallback>
                <p:oleObj name="Acrobat Document" r:id="rId5" imgW="3680266" imgH="5196761" progId="AcroExch.Document.7">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2" y="0"/>
                        <a:ext cx="4643438" cy="6215082"/>
                      </a:xfrm>
                      <a:prstGeom prst="rect">
                        <a:avLst/>
                      </a:prstGeom>
                      <a:noFill/>
                      <a:ln>
                        <a:noFill/>
                      </a:ln>
                      <a:effectLst/>
                    </p:spPr>
                  </p:pic>
                </p:oleObj>
              </mc:Fallback>
            </mc:AlternateContent>
          </a:graphicData>
        </a:graphic>
      </p:graphicFrame>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t>Tipos de informe</a:t>
            </a:r>
          </a:p>
        </p:txBody>
      </p:sp>
      <p:sp>
        <p:nvSpPr>
          <p:cNvPr id="5" name="4 Marcador de contenido"/>
          <p:cNvSpPr>
            <a:spLocks noGrp="1"/>
          </p:cNvSpPr>
          <p:nvPr>
            <p:ph idx="1"/>
          </p:nvPr>
        </p:nvSpPr>
        <p:spPr/>
        <p:txBody>
          <a:bodyPr>
            <a:normAutofit/>
          </a:bodyPr>
          <a:lstStyle/>
          <a:p>
            <a:pPr>
              <a:buNone/>
            </a:pPr>
            <a:r>
              <a:rPr lang="es-ES" dirty="0"/>
              <a:t>Cada tipo de informe puede conllevar diferencias en: </a:t>
            </a:r>
          </a:p>
          <a:p>
            <a:pPr>
              <a:buNone/>
            </a:pPr>
            <a:endParaRPr lang="es-ES" dirty="0"/>
          </a:p>
          <a:p>
            <a:r>
              <a:rPr lang="es-ES" b="1" i="1" dirty="0"/>
              <a:t>Estilo </a:t>
            </a:r>
            <a:r>
              <a:rPr lang="es-ES" i="1" dirty="0"/>
              <a:t>(tono, jerga específica, hábitos, etc.)</a:t>
            </a:r>
          </a:p>
          <a:p>
            <a:r>
              <a:rPr lang="es-ES" b="1" i="1" dirty="0"/>
              <a:t>Formato  </a:t>
            </a:r>
            <a:r>
              <a:rPr lang="es-ES" i="1" dirty="0"/>
              <a:t>(diseño, tipografía, etc.)</a:t>
            </a:r>
          </a:p>
          <a:p>
            <a:r>
              <a:rPr lang="es-ES" b="1" i="1" dirty="0"/>
              <a:t>Estructura </a:t>
            </a:r>
            <a:r>
              <a:rPr lang="es-ES" dirty="0"/>
              <a:t>(apartados, anexos, etc.)</a:t>
            </a:r>
            <a:endParaRPr lang="es-ES" dirty="0">
              <a:solidFill>
                <a:srgbClr val="FFFF00"/>
              </a:solidFill>
            </a:endParaRPr>
          </a:p>
          <a:p>
            <a:r>
              <a:rPr lang="es-ES" b="1" i="1" dirty="0"/>
              <a:t>Tamaño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ox(in)">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ox(in)">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ox(in)">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ox(in)">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t>Estructura general</a:t>
            </a:r>
          </a:p>
        </p:txBody>
      </p:sp>
      <p:sp>
        <p:nvSpPr>
          <p:cNvPr id="5" name="4 Marcador de contenido"/>
          <p:cNvSpPr>
            <a:spLocks noGrp="1"/>
          </p:cNvSpPr>
          <p:nvPr>
            <p:ph idx="1"/>
          </p:nvPr>
        </p:nvSpPr>
        <p:spPr/>
        <p:txBody>
          <a:bodyPr>
            <a:normAutofit fontScale="92500" lnSpcReduction="20000"/>
          </a:bodyPr>
          <a:lstStyle/>
          <a:p>
            <a:pPr>
              <a:buNone/>
            </a:pPr>
            <a:r>
              <a:rPr lang="es-ES" dirty="0"/>
              <a:t>Apartados comunes: </a:t>
            </a:r>
          </a:p>
          <a:p>
            <a:pPr>
              <a:buNone/>
            </a:pPr>
            <a:endParaRPr lang="es-ES" dirty="0"/>
          </a:p>
          <a:p>
            <a:pPr marL="457200" indent="-457200">
              <a:buFont typeface="+mj-lt"/>
              <a:buAutoNum type="arabicPeriod"/>
            </a:pPr>
            <a:r>
              <a:rPr lang="es-ES" dirty="0"/>
              <a:t>Índice de contenidos</a:t>
            </a:r>
          </a:p>
          <a:p>
            <a:pPr marL="457200" indent="-457200">
              <a:buFont typeface="+mj-lt"/>
              <a:buAutoNum type="arabicPeriod"/>
            </a:pPr>
            <a:r>
              <a:rPr lang="es-ES" dirty="0" err="1"/>
              <a:t>Introducción|Preámbulo|Contexto</a:t>
            </a:r>
            <a:endParaRPr lang="es-ES" dirty="0"/>
          </a:p>
          <a:p>
            <a:pPr marL="857250" lvl="1" indent="-457200"/>
            <a:r>
              <a:rPr lang="es-ES" dirty="0"/>
              <a:t>(Exposición del tema)</a:t>
            </a:r>
          </a:p>
          <a:p>
            <a:pPr marL="457200" indent="-457200">
              <a:buFont typeface="+mj-lt"/>
              <a:buAutoNum type="arabicPeriod"/>
            </a:pPr>
            <a:r>
              <a:rPr lang="es-ES" b="1" dirty="0">
                <a:solidFill>
                  <a:schemeClr val="bg1">
                    <a:lumMod val="50000"/>
                    <a:lumOff val="50000"/>
                  </a:schemeClr>
                </a:solidFill>
              </a:rPr>
              <a:t>Epígrafes propios del Rema</a:t>
            </a:r>
          </a:p>
          <a:p>
            <a:pPr marL="457200" indent="-457200">
              <a:buFont typeface="+mj-lt"/>
              <a:buAutoNum type="arabicPeriod"/>
            </a:pPr>
            <a:r>
              <a:rPr lang="es-ES" dirty="0" err="1"/>
              <a:t>Conclusiones|Recomendaciones</a:t>
            </a:r>
            <a:endParaRPr lang="es-ES" dirty="0"/>
          </a:p>
          <a:p>
            <a:pPr marL="457200" indent="-457200">
              <a:buFont typeface="+mj-lt"/>
              <a:buAutoNum type="arabicPeriod"/>
            </a:pPr>
            <a:r>
              <a:rPr lang="es-ES" dirty="0"/>
              <a:t>Bibliografía</a:t>
            </a:r>
          </a:p>
          <a:p>
            <a:pPr marL="457200" indent="-457200">
              <a:buFont typeface="+mj-lt"/>
              <a:buAutoNum type="arabicPeriod"/>
            </a:pPr>
            <a:r>
              <a:rPr lang="es-ES" dirty="0" err="1"/>
              <a:t>Anexos|Apéndices</a:t>
            </a:r>
            <a:endParaRPr lang="es-E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ox(in)">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ox(in)">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ox(in)">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ox(in)">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ox(in)">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box(in)">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box(in)">
                                      <p:cBhvr>
                                        <p:cTn id="3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t>Estructura general</a:t>
            </a:r>
          </a:p>
        </p:txBody>
      </p:sp>
      <p:sp>
        <p:nvSpPr>
          <p:cNvPr id="5" name="4 Marcador de contenido"/>
          <p:cNvSpPr>
            <a:spLocks noGrp="1"/>
          </p:cNvSpPr>
          <p:nvPr>
            <p:ph idx="1"/>
          </p:nvPr>
        </p:nvSpPr>
        <p:spPr/>
        <p:txBody>
          <a:bodyPr>
            <a:normAutofit/>
          </a:bodyPr>
          <a:lstStyle/>
          <a:p>
            <a:pPr marL="0" indent="0">
              <a:buNone/>
            </a:pPr>
            <a:r>
              <a:rPr lang="es-ES" b="1" dirty="0">
                <a:solidFill>
                  <a:schemeClr val="bg1">
                    <a:lumMod val="50000"/>
                    <a:lumOff val="50000"/>
                  </a:schemeClr>
                </a:solidFill>
              </a:rPr>
              <a:t>3. Epígrafes propios del Rema</a:t>
            </a:r>
          </a:p>
          <a:p>
            <a:pPr lvl="1"/>
            <a:r>
              <a:rPr lang="es-ES" b="1" dirty="0">
                <a:solidFill>
                  <a:schemeClr val="bg1">
                    <a:lumMod val="50000"/>
                    <a:lumOff val="50000"/>
                  </a:schemeClr>
                </a:solidFill>
              </a:rPr>
              <a:t>Justificación</a:t>
            </a:r>
          </a:p>
          <a:p>
            <a:pPr lvl="1"/>
            <a:r>
              <a:rPr lang="es-ES" b="1" dirty="0">
                <a:solidFill>
                  <a:schemeClr val="bg1">
                    <a:lumMod val="50000"/>
                    <a:lumOff val="50000"/>
                  </a:schemeClr>
                </a:solidFill>
              </a:rPr>
              <a:t>Marco teórico</a:t>
            </a:r>
          </a:p>
          <a:p>
            <a:pPr lvl="1"/>
            <a:r>
              <a:rPr lang="es-ES" b="1" dirty="0">
                <a:solidFill>
                  <a:schemeClr val="bg1">
                    <a:lumMod val="50000"/>
                    <a:lumOff val="50000"/>
                  </a:schemeClr>
                </a:solidFill>
              </a:rPr>
              <a:t>Metodología</a:t>
            </a:r>
          </a:p>
          <a:p>
            <a:pPr lvl="1"/>
            <a:r>
              <a:rPr lang="es-ES" b="1" dirty="0">
                <a:solidFill>
                  <a:schemeClr val="bg1">
                    <a:lumMod val="50000"/>
                    <a:lumOff val="50000"/>
                  </a:schemeClr>
                </a:solidFill>
              </a:rPr>
              <a:t>Antecedentes</a:t>
            </a:r>
          </a:p>
          <a:p>
            <a:pPr lvl="1"/>
            <a:r>
              <a:rPr lang="es-ES" b="1" dirty="0">
                <a:solidFill>
                  <a:schemeClr val="bg1">
                    <a:lumMod val="50000"/>
                    <a:lumOff val="50000"/>
                  </a:schemeClr>
                </a:solidFill>
              </a:rPr>
              <a:t>Discusión</a:t>
            </a:r>
          </a:p>
          <a:p>
            <a:pPr lvl="1"/>
            <a:r>
              <a:rPr lang="es-ES" b="1" dirty="0">
                <a:solidFill>
                  <a:schemeClr val="bg1">
                    <a:lumMod val="50000"/>
                    <a:lumOff val="50000"/>
                  </a:schemeClr>
                </a:solidFill>
              </a:rPr>
              <a:t>…</a:t>
            </a:r>
          </a:p>
          <a:p>
            <a:endParaRPr lang="es-ES" b="1" dirty="0">
              <a:solidFill>
                <a:schemeClr val="bg1">
                  <a:lumMod val="50000"/>
                  <a:lumOff val="50000"/>
                </a:schemeClr>
              </a:solidFill>
            </a:endParaRPr>
          </a:p>
        </p:txBody>
      </p:sp>
    </p:spTree>
    <p:extLst>
      <p:ext uri="{BB962C8B-B14F-4D97-AF65-F5344CB8AC3E}">
        <p14:creationId xmlns:p14="http://schemas.microsoft.com/office/powerpoint/2010/main" val="38248786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i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ox(i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ox(i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ox(in)">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t>Estructura general</a:t>
            </a:r>
          </a:p>
        </p:txBody>
      </p:sp>
      <p:sp>
        <p:nvSpPr>
          <p:cNvPr id="5" name="4 Marcador de contenido"/>
          <p:cNvSpPr>
            <a:spLocks noGrp="1"/>
          </p:cNvSpPr>
          <p:nvPr>
            <p:ph idx="1"/>
          </p:nvPr>
        </p:nvSpPr>
        <p:spPr>
          <a:xfrm>
            <a:off x="2819400" y="1981200"/>
            <a:ext cx="5867400" cy="4616152"/>
          </a:xfrm>
        </p:spPr>
        <p:txBody>
          <a:bodyPr>
            <a:normAutofit lnSpcReduction="10000"/>
          </a:bodyPr>
          <a:lstStyle/>
          <a:p>
            <a:pPr marL="0" indent="0">
              <a:buNone/>
            </a:pPr>
            <a:r>
              <a:rPr lang="es-ES" b="1" dirty="0">
                <a:solidFill>
                  <a:schemeClr val="bg1">
                    <a:lumMod val="50000"/>
                    <a:lumOff val="50000"/>
                  </a:schemeClr>
                </a:solidFill>
              </a:rPr>
              <a:t>Epígrafes propios del Rema:</a:t>
            </a:r>
          </a:p>
          <a:p>
            <a:pPr marL="0" indent="0">
              <a:buNone/>
            </a:pPr>
            <a:r>
              <a:rPr lang="es-ES" b="1" dirty="0">
                <a:solidFill>
                  <a:schemeClr val="bg1">
                    <a:lumMod val="50000"/>
                    <a:lumOff val="50000"/>
                  </a:schemeClr>
                </a:solidFill>
              </a:rPr>
              <a:t>Establecer un orden:</a:t>
            </a:r>
          </a:p>
          <a:p>
            <a:r>
              <a:rPr lang="es-ES" b="1" dirty="0">
                <a:solidFill>
                  <a:schemeClr val="bg1">
                    <a:lumMod val="50000"/>
                    <a:lumOff val="50000"/>
                  </a:schemeClr>
                </a:solidFill>
              </a:rPr>
              <a:t>Lógico</a:t>
            </a:r>
          </a:p>
          <a:p>
            <a:r>
              <a:rPr lang="es-ES" b="1" dirty="0">
                <a:solidFill>
                  <a:schemeClr val="bg1">
                    <a:lumMod val="50000"/>
                    <a:lumOff val="50000"/>
                  </a:schemeClr>
                </a:solidFill>
              </a:rPr>
              <a:t>Inductivo (Particular </a:t>
            </a:r>
            <a:r>
              <a:rPr lang="es-ES" b="1" dirty="0">
                <a:solidFill>
                  <a:schemeClr val="bg1">
                    <a:lumMod val="50000"/>
                    <a:lumOff val="50000"/>
                  </a:schemeClr>
                </a:solidFill>
                <a:sym typeface="Wingdings" panose="05000000000000000000" pitchFamily="2" charset="2"/>
              </a:rPr>
              <a:t> General)</a:t>
            </a:r>
          </a:p>
          <a:p>
            <a:r>
              <a:rPr lang="es-ES" b="1" dirty="0">
                <a:solidFill>
                  <a:schemeClr val="bg1">
                    <a:lumMod val="50000"/>
                    <a:lumOff val="50000"/>
                  </a:schemeClr>
                </a:solidFill>
                <a:sym typeface="Wingdings" panose="05000000000000000000" pitchFamily="2" charset="2"/>
              </a:rPr>
              <a:t>Deductivo (General  Particular)</a:t>
            </a:r>
            <a:endParaRPr lang="es-ES" b="1" dirty="0">
              <a:solidFill>
                <a:schemeClr val="bg1">
                  <a:lumMod val="50000"/>
                  <a:lumOff val="50000"/>
                </a:schemeClr>
              </a:solidFill>
            </a:endParaRPr>
          </a:p>
          <a:p>
            <a:r>
              <a:rPr lang="es-ES" b="1" dirty="0">
                <a:solidFill>
                  <a:schemeClr val="bg1">
                    <a:lumMod val="50000"/>
                    <a:lumOff val="50000"/>
                  </a:schemeClr>
                </a:solidFill>
              </a:rPr>
              <a:t>Cronológico </a:t>
            </a:r>
          </a:p>
          <a:p>
            <a:r>
              <a:rPr lang="es-ES" b="1" dirty="0">
                <a:solidFill>
                  <a:schemeClr val="bg1">
                    <a:lumMod val="50000"/>
                    <a:lumOff val="50000"/>
                  </a:schemeClr>
                </a:solidFill>
              </a:rPr>
              <a:t>Cronológico inverso</a:t>
            </a:r>
          </a:p>
          <a:p>
            <a:r>
              <a:rPr lang="es-ES" b="1" dirty="0">
                <a:solidFill>
                  <a:schemeClr val="bg1">
                    <a:lumMod val="50000"/>
                    <a:lumOff val="50000"/>
                  </a:schemeClr>
                </a:solidFill>
              </a:rPr>
              <a:t>Espacial o geográfico. </a:t>
            </a:r>
          </a:p>
          <a:p>
            <a:r>
              <a:rPr lang="es-ES" b="1" dirty="0">
                <a:solidFill>
                  <a:schemeClr val="bg1">
                    <a:lumMod val="50000"/>
                    <a:lumOff val="50000"/>
                  </a:schemeClr>
                </a:solidFill>
              </a:rPr>
              <a:t>Jerárquico</a:t>
            </a:r>
          </a:p>
          <a:p>
            <a:pPr lvl="1"/>
            <a:endParaRPr lang="es-ES" b="1" dirty="0">
              <a:solidFill>
                <a:schemeClr val="bg1">
                  <a:lumMod val="50000"/>
                  <a:lumOff val="50000"/>
                </a:schemeClr>
              </a:solidFill>
            </a:endParaRPr>
          </a:p>
          <a:p>
            <a:endParaRPr lang="es-ES" b="1" dirty="0">
              <a:solidFill>
                <a:schemeClr val="bg1">
                  <a:lumMod val="50000"/>
                  <a:lumOff val="50000"/>
                </a:schemeClr>
              </a:solidFill>
            </a:endParaRPr>
          </a:p>
        </p:txBody>
      </p:sp>
    </p:spTree>
    <p:extLst>
      <p:ext uri="{BB962C8B-B14F-4D97-AF65-F5344CB8AC3E}">
        <p14:creationId xmlns:p14="http://schemas.microsoft.com/office/powerpoint/2010/main" val="4443716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i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ox(i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ox(i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ox(in)">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ox(in)">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box(in)">
                                      <p:cBhvr>
                                        <p:cTn id="4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t>Epígrafes específicos según tipo</a:t>
            </a:r>
          </a:p>
        </p:txBody>
      </p:sp>
      <p:sp>
        <p:nvSpPr>
          <p:cNvPr id="5" name="4 Marcador de contenido"/>
          <p:cNvSpPr>
            <a:spLocks noGrp="1"/>
          </p:cNvSpPr>
          <p:nvPr>
            <p:ph idx="1"/>
          </p:nvPr>
        </p:nvSpPr>
        <p:spPr>
          <a:xfrm>
            <a:off x="2819400" y="1981200"/>
            <a:ext cx="6324600" cy="4519634"/>
          </a:xfrm>
        </p:spPr>
        <p:txBody>
          <a:bodyPr>
            <a:normAutofit lnSpcReduction="10000"/>
          </a:bodyPr>
          <a:lstStyle/>
          <a:p>
            <a:pPr marL="457200" indent="-457200"/>
            <a:r>
              <a:rPr lang="es-ES" b="1" dirty="0">
                <a:solidFill>
                  <a:schemeClr val="accent1">
                    <a:lumMod val="60000"/>
                    <a:lumOff val="40000"/>
                  </a:schemeClr>
                </a:solidFill>
              </a:rPr>
              <a:t>Académicos</a:t>
            </a:r>
            <a:r>
              <a:rPr lang="es-ES" dirty="0"/>
              <a:t>: Resumen, </a:t>
            </a:r>
            <a:r>
              <a:rPr lang="es-ES" dirty="0" err="1"/>
              <a:t>Keywords</a:t>
            </a:r>
            <a:r>
              <a:rPr lang="es-ES" dirty="0"/>
              <a:t>, Discusión</a:t>
            </a:r>
          </a:p>
          <a:p>
            <a:pPr marL="457200" indent="-457200"/>
            <a:r>
              <a:rPr lang="es-ES" b="1" dirty="0">
                <a:solidFill>
                  <a:schemeClr val="accent1">
                    <a:lumMod val="60000"/>
                    <a:lumOff val="40000"/>
                  </a:schemeClr>
                </a:solidFill>
              </a:rPr>
              <a:t>Investigaciones: </a:t>
            </a:r>
            <a:r>
              <a:rPr lang="es-ES" dirty="0"/>
              <a:t>Metodología, Estado de la Cuestión, Anexo Corpus,</a:t>
            </a:r>
          </a:p>
          <a:p>
            <a:pPr marL="457200" indent="-457200"/>
            <a:r>
              <a:rPr lang="es-ES" b="1" dirty="0">
                <a:solidFill>
                  <a:schemeClr val="accent1">
                    <a:lumMod val="60000"/>
                    <a:lumOff val="40000"/>
                  </a:schemeClr>
                </a:solidFill>
              </a:rPr>
              <a:t>Socio-políticos: </a:t>
            </a:r>
            <a:r>
              <a:rPr lang="es-ES" dirty="0"/>
              <a:t>Justificación, Exposición de motivos.  </a:t>
            </a:r>
          </a:p>
          <a:p>
            <a:pPr marL="457200" indent="-457200"/>
            <a:r>
              <a:rPr lang="es-ES" b="1" dirty="0">
                <a:solidFill>
                  <a:schemeClr val="accent1">
                    <a:lumMod val="60000"/>
                    <a:lumOff val="40000"/>
                  </a:schemeClr>
                </a:solidFill>
              </a:rPr>
              <a:t>Jurídico, atestado o resolución: </a:t>
            </a:r>
            <a:r>
              <a:rPr lang="es-ES" dirty="0"/>
              <a:t>Descripción, Considerando (argumentación).</a:t>
            </a:r>
          </a:p>
          <a:p>
            <a:pPr marL="457200" indent="-457200"/>
            <a:r>
              <a:rPr lang="es-ES" b="1" dirty="0">
                <a:solidFill>
                  <a:schemeClr val="accent1">
                    <a:lumMod val="60000"/>
                    <a:lumOff val="40000"/>
                  </a:schemeClr>
                </a:solidFill>
              </a:rPr>
              <a:t>Informativo: </a:t>
            </a:r>
            <a:r>
              <a:rPr lang="es-ES" dirty="0"/>
              <a:t>Titulares, Despieces, Pirámide invertida, 6W’s.</a:t>
            </a:r>
          </a:p>
          <a:p>
            <a:pPr marL="457200" indent="-457200"/>
            <a:r>
              <a:rPr lang="es-ES" b="1" dirty="0">
                <a:solidFill>
                  <a:schemeClr val="accent1">
                    <a:lumMod val="60000"/>
                    <a:lumOff val="40000"/>
                  </a:schemeClr>
                </a:solidFill>
              </a:rPr>
              <a:t>Divulgativo: </a:t>
            </a:r>
            <a:r>
              <a:rPr lang="es-ES" dirty="0"/>
              <a:t>Conocimientos previos, Glosario (Jerga), Contexto histórico, Enlaces Externos.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i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ox(i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ox(in)">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t>Estructura del informe</a:t>
            </a:r>
          </a:p>
        </p:txBody>
      </p:sp>
      <p:sp>
        <p:nvSpPr>
          <p:cNvPr id="5" name="4 Marcador de contenido"/>
          <p:cNvSpPr>
            <a:spLocks noGrp="1"/>
          </p:cNvSpPr>
          <p:nvPr>
            <p:ph idx="1"/>
          </p:nvPr>
        </p:nvSpPr>
        <p:spPr/>
        <p:txBody>
          <a:bodyPr>
            <a:normAutofit/>
          </a:bodyPr>
          <a:lstStyle/>
          <a:p>
            <a:r>
              <a:rPr lang="es-ES" dirty="0">
                <a:solidFill>
                  <a:schemeClr val="tx1"/>
                </a:solidFill>
              </a:rPr>
              <a:t>Se elabora a partir de un modelo estándar del mismo tipo. </a:t>
            </a:r>
          </a:p>
          <a:p>
            <a:pPr marL="631825">
              <a:buNone/>
            </a:pPr>
            <a:r>
              <a:rPr lang="es-ES" dirty="0">
                <a:solidFill>
                  <a:schemeClr val="tx1"/>
                </a:solidFill>
              </a:rPr>
              <a:t>+ desarrollo específico adaptado a nuestras necesidades </a:t>
            </a:r>
          </a:p>
          <a:p>
            <a:pPr algn="ctr">
              <a:buNone/>
            </a:pPr>
            <a:r>
              <a:rPr lang="es-ES" dirty="0">
                <a:solidFill>
                  <a:schemeClr val="tx1"/>
                </a:solidFill>
              </a:rPr>
              <a:t>(según tema, rema y target)</a:t>
            </a:r>
          </a:p>
          <a:p>
            <a:endParaRPr lang="es-ES" dirty="0">
              <a:solidFill>
                <a:schemeClr val="tx1"/>
              </a:solidFill>
            </a:endParaRPr>
          </a:p>
          <a:p>
            <a:endParaRPr lang="es-ES" dirty="0">
              <a:solidFill>
                <a:schemeClr val="tx1"/>
              </a:solidFill>
            </a:endParaRPr>
          </a:p>
          <a:p>
            <a:pPr>
              <a:buFont typeface="Wingdings" pitchFamily="2" charset="2"/>
              <a:buChar char="Ø"/>
            </a:pPr>
            <a:r>
              <a:rPr lang="es-ES" dirty="0">
                <a:solidFill>
                  <a:schemeClr val="tx1"/>
                </a:solidFill>
                <a:sym typeface="Wingdings" pitchFamily="2" charset="2"/>
              </a:rPr>
              <a:t>Con esto tendríamos el </a:t>
            </a:r>
            <a:r>
              <a:rPr lang="es-ES" b="1" i="1" dirty="0">
                <a:solidFill>
                  <a:schemeClr val="tx1"/>
                </a:solidFill>
                <a:sym typeface="Wingdings" pitchFamily="2" charset="2"/>
              </a:rPr>
              <a:t>Índice Provisional</a:t>
            </a:r>
            <a:r>
              <a:rPr lang="es-ES" dirty="0">
                <a:solidFill>
                  <a:schemeClr val="tx1"/>
                </a:solidFill>
                <a:sym typeface="Wingdings" pitchFamily="2" charset="2"/>
              </a:rPr>
              <a:t>!</a:t>
            </a:r>
            <a:endParaRPr lang="es-ES" dirty="0">
              <a:solidFill>
                <a:schemeClr val="tx1"/>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ES" dirty="0"/>
              <a:t>Presentación del profesor</a:t>
            </a:r>
            <a:br>
              <a:rPr lang="es-ES" dirty="0"/>
            </a:br>
            <a:r>
              <a:rPr lang="es-ES" dirty="0"/>
              <a:t>Miguel Álvarez Peralta</a:t>
            </a:r>
          </a:p>
        </p:txBody>
      </p:sp>
      <p:sp>
        <p:nvSpPr>
          <p:cNvPr id="7" name="6 Marcador de contenido"/>
          <p:cNvSpPr>
            <a:spLocks noGrp="1"/>
          </p:cNvSpPr>
          <p:nvPr>
            <p:ph idx="1"/>
          </p:nvPr>
        </p:nvSpPr>
        <p:spPr>
          <a:xfrm>
            <a:off x="2819400" y="1785926"/>
            <a:ext cx="6324600" cy="4714908"/>
          </a:xfrm>
        </p:spPr>
        <p:txBody>
          <a:bodyPr>
            <a:normAutofit/>
          </a:bodyPr>
          <a:lstStyle/>
          <a:p>
            <a:r>
              <a:rPr lang="es-ES" dirty="0"/>
              <a:t>Ingeniero Informático Sistemas (UCM 2003)</a:t>
            </a:r>
          </a:p>
          <a:p>
            <a:r>
              <a:rPr lang="es-ES" dirty="0"/>
              <a:t>Lic. Comunicación Audiovisual (UC3M 2007)</a:t>
            </a:r>
          </a:p>
          <a:p>
            <a:r>
              <a:rPr lang="es-ES" dirty="0"/>
              <a:t>Máster Periodismo Científico (UNED 2010)</a:t>
            </a:r>
          </a:p>
          <a:p>
            <a:r>
              <a:rPr lang="es-ES" dirty="0"/>
              <a:t>Postgrado en Comunicación (UCM 2011)</a:t>
            </a:r>
          </a:p>
          <a:p>
            <a:r>
              <a:rPr lang="es-ES" dirty="0"/>
              <a:t>Investigador en </a:t>
            </a:r>
            <a:r>
              <a:rPr lang="es-ES" dirty="0" err="1"/>
              <a:t>U.Bolonia</a:t>
            </a:r>
            <a:r>
              <a:rPr lang="es-ES" dirty="0"/>
              <a:t> y Harvard (2011/12)</a:t>
            </a:r>
          </a:p>
          <a:p>
            <a:r>
              <a:rPr lang="es-ES" dirty="0"/>
              <a:t>Profesor Periodismo en UNED y UCLM (2012)</a:t>
            </a:r>
          </a:p>
          <a:p>
            <a:endParaRPr lang="es-ES" dirty="0"/>
          </a:p>
          <a:p>
            <a:endParaRPr lang="es-ES"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sz="2000" dirty="0"/>
              <a:t>Estructura del informe</a:t>
            </a:r>
            <a:br>
              <a:rPr lang="es-ES" dirty="0"/>
            </a:br>
            <a:r>
              <a:rPr lang="es-ES" dirty="0">
                <a:solidFill>
                  <a:schemeClr val="tx1"/>
                </a:solidFill>
              </a:rPr>
              <a:t>Estrategias de ordenación</a:t>
            </a:r>
            <a:endParaRPr lang="es-ES" dirty="0"/>
          </a:p>
        </p:txBody>
      </p:sp>
      <p:sp>
        <p:nvSpPr>
          <p:cNvPr id="5" name="4 Marcador de contenido"/>
          <p:cNvSpPr>
            <a:spLocks noGrp="1"/>
          </p:cNvSpPr>
          <p:nvPr>
            <p:ph idx="1"/>
          </p:nvPr>
        </p:nvSpPr>
        <p:spPr>
          <a:xfrm>
            <a:off x="2819400" y="1981200"/>
            <a:ext cx="6324600" cy="4519634"/>
          </a:xfrm>
        </p:spPr>
        <p:txBody>
          <a:bodyPr>
            <a:normAutofit fontScale="92500" lnSpcReduction="20000"/>
          </a:bodyPr>
          <a:lstStyle/>
          <a:p>
            <a:r>
              <a:rPr lang="es-ES" dirty="0"/>
              <a:t>Cronológico</a:t>
            </a:r>
          </a:p>
          <a:p>
            <a:r>
              <a:rPr lang="es-ES" dirty="0"/>
              <a:t>Espacial</a:t>
            </a:r>
          </a:p>
          <a:p>
            <a:r>
              <a:rPr lang="es-ES" dirty="0"/>
              <a:t>Causa-efecto</a:t>
            </a:r>
          </a:p>
          <a:p>
            <a:r>
              <a:rPr lang="es-ES" dirty="0"/>
              <a:t>Inductivo (experimentales)</a:t>
            </a:r>
          </a:p>
          <a:p>
            <a:pPr lvl="1"/>
            <a:r>
              <a:rPr lang="es-ES" dirty="0"/>
              <a:t>Caso + Caso + Caso…   &gt;&gt;&gt;   Ley</a:t>
            </a:r>
          </a:p>
          <a:p>
            <a:r>
              <a:rPr lang="es-ES" dirty="0"/>
              <a:t>Deductivo (argumentaciones lógicas)</a:t>
            </a:r>
          </a:p>
          <a:p>
            <a:pPr lvl="1"/>
            <a:r>
              <a:rPr lang="es-ES" dirty="0">
                <a:solidFill>
                  <a:schemeClr val="tx1"/>
                </a:solidFill>
              </a:rPr>
              <a:t>Ley (marco teórico)    &gt;&gt;&gt;    Aplicación al Caso concreto</a:t>
            </a:r>
          </a:p>
          <a:p>
            <a:r>
              <a:rPr lang="es-ES" dirty="0">
                <a:solidFill>
                  <a:schemeClr val="tx1"/>
                </a:solidFill>
              </a:rPr>
              <a:t>Espiral, recorriendo un mismo orden nuevamente</a:t>
            </a:r>
          </a:p>
          <a:p>
            <a:endParaRPr lang="es-ES" dirty="0">
              <a:solidFill>
                <a:schemeClr val="tx1"/>
              </a:solidFill>
            </a:endParaRPr>
          </a:p>
          <a:p>
            <a:pPr algn="r">
              <a:buNone/>
            </a:pPr>
            <a:r>
              <a:rPr lang="es-ES" dirty="0">
                <a:solidFill>
                  <a:schemeClr val="tx2">
                    <a:lumMod val="50000"/>
                  </a:schemeClr>
                </a:solidFill>
                <a:sym typeface="Wingdings" pitchFamily="2" charset="2"/>
              </a:rPr>
              <a:t>Así elaboramos el </a:t>
            </a:r>
            <a:r>
              <a:rPr lang="es-ES" b="1" i="1" dirty="0">
                <a:solidFill>
                  <a:schemeClr val="tx2">
                    <a:lumMod val="50000"/>
                  </a:schemeClr>
                </a:solidFill>
                <a:sym typeface="Wingdings" pitchFamily="2" charset="2"/>
              </a:rPr>
              <a:t>Índice de Trabajo</a:t>
            </a:r>
            <a:r>
              <a:rPr lang="es-ES" dirty="0">
                <a:solidFill>
                  <a:schemeClr val="tx2">
                    <a:lumMod val="50000"/>
                  </a:schemeClr>
                </a:solidFill>
                <a:sym typeface="Wingdings" pitchFamily="2" charset="2"/>
              </a:rPr>
              <a:t>!</a:t>
            </a:r>
            <a:endParaRPr lang="es-ES" dirty="0">
              <a:solidFill>
                <a:schemeClr val="tx2">
                  <a:lumMod val="50000"/>
                </a:schemeClr>
              </a:solidFill>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sz="2400" dirty="0"/>
              <a:t>Plan Básico: </a:t>
            </a:r>
            <a:br>
              <a:rPr lang="es-ES" sz="2400" dirty="0"/>
            </a:br>
            <a:r>
              <a:rPr lang="es-ES" dirty="0"/>
              <a:t>Índice de Trabajo</a:t>
            </a:r>
          </a:p>
        </p:txBody>
      </p:sp>
      <p:sp>
        <p:nvSpPr>
          <p:cNvPr id="5" name="4 Marcador de contenido"/>
          <p:cNvSpPr>
            <a:spLocks noGrp="1"/>
          </p:cNvSpPr>
          <p:nvPr>
            <p:ph idx="1"/>
          </p:nvPr>
        </p:nvSpPr>
        <p:spPr/>
        <p:txBody>
          <a:bodyPr>
            <a:normAutofit/>
          </a:bodyPr>
          <a:lstStyle/>
          <a:p>
            <a:r>
              <a:rPr lang="es-ES" dirty="0">
                <a:solidFill>
                  <a:schemeClr val="tx1"/>
                </a:solidFill>
              </a:rPr>
              <a:t>Índice provisional del informe</a:t>
            </a:r>
          </a:p>
          <a:p>
            <a:r>
              <a:rPr lang="es-ES" dirty="0">
                <a:solidFill>
                  <a:schemeClr val="tx1"/>
                </a:solidFill>
              </a:rPr>
              <a:t>Es un borrador, sólo para organizarnos</a:t>
            </a:r>
          </a:p>
          <a:p>
            <a:r>
              <a:rPr lang="es-ES" dirty="0"/>
              <a:t>Lo más probable es que luego se reestructure completa o parcialmente. </a:t>
            </a:r>
          </a:p>
          <a:p>
            <a:endParaRPr lang="es-ES" dirty="0"/>
          </a:p>
        </p:txBody>
      </p:sp>
      <p:pic>
        <p:nvPicPr>
          <p:cNvPr id="46082" name="Picture 2" descr="http://2.bp.blogspot.com/-26-EcGOEPiw/UHRpkxDLZQI/AAAAAAAAGUM/GJqPVY59hjg/s1600/Divide_y_venceras___Ejercito_by_Horusar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78636" y="4000504"/>
            <a:ext cx="4922520" cy="2697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sz="2400" dirty="0"/>
              <a:t>Plan Básico: </a:t>
            </a:r>
            <a:br>
              <a:rPr lang="es-ES" sz="2400" dirty="0"/>
            </a:br>
            <a:r>
              <a:rPr lang="es-ES" dirty="0"/>
              <a:t>Índice de Trabajo</a:t>
            </a:r>
          </a:p>
        </p:txBody>
      </p:sp>
      <p:sp>
        <p:nvSpPr>
          <p:cNvPr id="5" name="4 Marcador de contenido"/>
          <p:cNvSpPr>
            <a:spLocks noGrp="1"/>
          </p:cNvSpPr>
          <p:nvPr>
            <p:ph idx="1"/>
          </p:nvPr>
        </p:nvSpPr>
        <p:spPr/>
        <p:txBody>
          <a:bodyPr>
            <a:normAutofit/>
          </a:bodyPr>
          <a:lstStyle/>
          <a:p>
            <a:pPr>
              <a:buNone/>
            </a:pPr>
            <a:r>
              <a:rPr lang="es-ES" dirty="0" err="1"/>
              <a:t>Umberto</a:t>
            </a:r>
            <a:r>
              <a:rPr lang="es-ES" dirty="0"/>
              <a:t> Eco: </a:t>
            </a:r>
          </a:p>
          <a:p>
            <a:pPr indent="22225">
              <a:buNone/>
            </a:pPr>
            <a:r>
              <a:rPr lang="es-ES" i="1" dirty="0"/>
              <a:t>“Es como un mapa de viaje flexible, sirve de plan de trabajo, junto con el título secreto”</a:t>
            </a:r>
            <a:endParaRPr lang="es-ES" i="1" dirty="0">
              <a:solidFill>
                <a:srgbClr val="FFFF00"/>
              </a:solidFill>
            </a:endParaRPr>
          </a:p>
          <a:p>
            <a:endParaRPr lang="es-ES" dirty="0"/>
          </a:p>
        </p:txBody>
      </p:sp>
      <p:pic>
        <p:nvPicPr>
          <p:cNvPr id="45058" name="Picture 2" descr="http://redes-informatic-2.wikispaces.com/file/view/0411_Indice.jpg/182062289/0411_Indic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86116" y="3857628"/>
            <a:ext cx="2500298" cy="2595547"/>
          </a:xfrm>
          <a:prstGeom prst="ellipse">
            <a:avLst/>
          </a:prstGeom>
          <a:ln>
            <a:noFill/>
          </a:ln>
          <a:effectLst>
            <a:softEdge rad="112500"/>
          </a:effec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sz="2400" dirty="0"/>
              <a:t>Plan Básico</a:t>
            </a:r>
            <a:br>
              <a:rPr lang="es-ES" dirty="0"/>
            </a:br>
            <a:r>
              <a:rPr lang="es-ES" dirty="0"/>
              <a:t>Título secreto</a:t>
            </a:r>
          </a:p>
        </p:txBody>
      </p:sp>
      <p:sp>
        <p:nvSpPr>
          <p:cNvPr id="5" name="4 Marcador de contenido"/>
          <p:cNvSpPr>
            <a:spLocks noGrp="1"/>
          </p:cNvSpPr>
          <p:nvPr>
            <p:ph idx="1"/>
          </p:nvPr>
        </p:nvSpPr>
        <p:spPr/>
        <p:txBody>
          <a:bodyPr>
            <a:normAutofit/>
          </a:bodyPr>
          <a:lstStyle/>
          <a:p>
            <a:r>
              <a:rPr lang="es-ES" dirty="0"/>
              <a:t>Explicar exactamente “de qué va el informe”, con </a:t>
            </a:r>
            <a:r>
              <a:rPr lang="es-ES" b="1" dirty="0"/>
              <a:t>la mayor precisión posible </a:t>
            </a:r>
            <a:r>
              <a:rPr lang="es-ES" dirty="0"/>
              <a:t>y con nuestras palabras. </a:t>
            </a:r>
          </a:p>
          <a:p>
            <a:endParaRPr lang="es-ES" dirty="0"/>
          </a:p>
          <a:p>
            <a:r>
              <a:rPr lang="es-ES" dirty="0" err="1"/>
              <a:t>Umberto</a:t>
            </a:r>
            <a:r>
              <a:rPr lang="es-ES" dirty="0"/>
              <a:t> Eco: </a:t>
            </a:r>
          </a:p>
          <a:p>
            <a:pPr>
              <a:buNone/>
            </a:pPr>
            <a:r>
              <a:rPr lang="es-ES" i="1" dirty="0"/>
              <a:t>   “el  Título secreto sirve como guía de la redacción, y suele implicar una o varias hipótesis. A menudo aparece como subtítulo”. </a:t>
            </a:r>
          </a:p>
          <a:p>
            <a:endParaRPr lang="es-ES"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t>Título Secreto</a:t>
            </a:r>
          </a:p>
        </p:txBody>
      </p:sp>
      <p:sp>
        <p:nvSpPr>
          <p:cNvPr id="5" name="4 Marcador de contenido"/>
          <p:cNvSpPr>
            <a:spLocks noGrp="1"/>
          </p:cNvSpPr>
          <p:nvPr>
            <p:ph idx="1"/>
          </p:nvPr>
        </p:nvSpPr>
        <p:spPr/>
        <p:txBody>
          <a:bodyPr>
            <a:normAutofit/>
          </a:bodyPr>
          <a:lstStyle/>
          <a:p>
            <a:r>
              <a:rPr lang="es-ES" dirty="0"/>
              <a:t>Centra y delimita unívocamente el tema</a:t>
            </a:r>
          </a:p>
          <a:p>
            <a:r>
              <a:rPr lang="es-ES" dirty="0"/>
              <a:t>Especifica el ámbito geográfico-espacial</a:t>
            </a:r>
          </a:p>
          <a:p>
            <a:r>
              <a:rPr lang="es-ES" dirty="0"/>
              <a:t>Especificar el periodo temporal</a:t>
            </a:r>
          </a:p>
          <a:p>
            <a:pPr lvl="1"/>
            <a:r>
              <a:rPr lang="es-ES" dirty="0"/>
              <a:t>Idea: años entre paréntesis, en lugar de caracterizarlo (esto requeriría argumentación): </a:t>
            </a:r>
          </a:p>
          <a:p>
            <a:pPr lvl="1"/>
            <a:r>
              <a:rPr lang="es-ES" dirty="0"/>
              <a:t>Ejemplo: </a:t>
            </a:r>
            <a:r>
              <a:rPr lang="es-ES" i="1" dirty="0"/>
              <a:t>Análisis de la crisis económica </a:t>
            </a:r>
            <a:r>
              <a:rPr lang="es-ES" i="1" dirty="0" err="1"/>
              <a:t>subprime</a:t>
            </a:r>
            <a:r>
              <a:rPr lang="es-ES" i="1" dirty="0"/>
              <a:t> (2009-2010).</a:t>
            </a:r>
            <a:endParaRPr lang="es-ES"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ox(in)">
                                      <p:cBhvr>
                                        <p:cTn id="20" dur="500"/>
                                        <p:tgtEl>
                                          <p:spTgt spid="5">
                                            <p:txEl>
                                              <p:pRg st="3" end="3"/>
                                            </p:txEl>
                                          </p:spTgt>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ox(in)">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sz="2400" dirty="0"/>
              <a:t>Plan Básico</a:t>
            </a:r>
            <a:br>
              <a:rPr lang="es-ES" dirty="0"/>
            </a:br>
            <a:r>
              <a:rPr lang="es-ES" dirty="0" err="1"/>
              <a:t>Intro</a:t>
            </a:r>
            <a:r>
              <a:rPr lang="es-ES" dirty="0"/>
              <a:t> provisional</a:t>
            </a:r>
          </a:p>
        </p:txBody>
      </p:sp>
      <p:sp>
        <p:nvSpPr>
          <p:cNvPr id="5" name="4 Marcador de contenido"/>
          <p:cNvSpPr>
            <a:spLocks noGrp="1"/>
          </p:cNvSpPr>
          <p:nvPr>
            <p:ph idx="1"/>
          </p:nvPr>
        </p:nvSpPr>
        <p:spPr/>
        <p:txBody>
          <a:bodyPr>
            <a:normAutofit/>
          </a:bodyPr>
          <a:lstStyle/>
          <a:p>
            <a:r>
              <a:rPr lang="es-ES" dirty="0"/>
              <a:t>Desarrolla el </a:t>
            </a:r>
            <a:r>
              <a:rPr lang="es-ES" u="sng" dirty="0"/>
              <a:t>Título Secreto</a:t>
            </a:r>
            <a:r>
              <a:rPr lang="es-ES" dirty="0"/>
              <a:t> e </a:t>
            </a:r>
            <a:r>
              <a:rPr lang="es-ES" b="1" i="1" u="sng" dirty="0"/>
              <a:t>índice de trabajo</a:t>
            </a:r>
            <a:r>
              <a:rPr lang="es-ES" b="1" dirty="0"/>
              <a:t>. </a:t>
            </a:r>
          </a:p>
          <a:p>
            <a:r>
              <a:rPr lang="es-ES" dirty="0"/>
              <a:t>Redacción</a:t>
            </a:r>
            <a:r>
              <a:rPr lang="es-ES" b="1" dirty="0"/>
              <a:t> espontánea, breve y precisa.</a:t>
            </a:r>
          </a:p>
          <a:p>
            <a:r>
              <a:rPr lang="es-ES" dirty="0"/>
              <a:t>Por supuesto la introducción final será muy diferente: mucho más cauta. </a:t>
            </a:r>
          </a:p>
          <a:p>
            <a:r>
              <a:rPr lang="es-ES" dirty="0"/>
              <a:t>Esta introducción ficticia sirve para: </a:t>
            </a:r>
          </a:p>
          <a:p>
            <a:pPr lvl="1"/>
            <a:r>
              <a:rPr lang="es-ES" dirty="0"/>
              <a:t>Identificar el </a:t>
            </a:r>
            <a:r>
              <a:rPr lang="es-ES" i="1" dirty="0"/>
              <a:t>núcleo, </a:t>
            </a:r>
            <a:r>
              <a:rPr lang="es-ES" dirty="0"/>
              <a:t>que requerirá máximo rigor y exhaustividad</a:t>
            </a:r>
          </a:p>
          <a:p>
            <a:pPr lvl="1"/>
            <a:r>
              <a:rPr lang="es-ES" dirty="0"/>
              <a:t>Diferenciarlo de la </a:t>
            </a:r>
            <a:r>
              <a:rPr lang="es-ES" i="1" dirty="0"/>
              <a:t>periferia </a:t>
            </a:r>
            <a:r>
              <a:rPr lang="es-ES" dirty="0"/>
              <a:t>del informe, que lleva un tratamiento más ligero</a:t>
            </a:r>
          </a:p>
          <a:p>
            <a:pPr lvl="1"/>
            <a:endParaRPr lang="es-ES" dirty="0"/>
          </a:p>
          <a:p>
            <a:pPr lvl="1"/>
            <a:endParaRPr lang="es-E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in)">
                                      <p:cBhvr>
                                        <p:cTn id="22" dur="500"/>
                                        <p:tgtEl>
                                          <p:spTgt spid="5">
                                            <p:txEl>
                                              <p:pRg st="3" end="3"/>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box(in)">
                                      <p:cBhvr>
                                        <p:cTn id="25" dur="500"/>
                                        <p:tgtEl>
                                          <p:spTgt spid="5">
                                            <p:txEl>
                                              <p:pRg st="4" end="4"/>
                                            </p:txEl>
                                          </p:spTgt>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box(in)">
                                      <p:cBhvr>
                                        <p:cTn id="2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t>Introducción provisional</a:t>
            </a:r>
          </a:p>
        </p:txBody>
      </p:sp>
      <p:sp>
        <p:nvSpPr>
          <p:cNvPr id="5" name="4 Marcador de contenido"/>
          <p:cNvSpPr>
            <a:spLocks noGrp="1"/>
          </p:cNvSpPr>
          <p:nvPr>
            <p:ph idx="1"/>
          </p:nvPr>
        </p:nvSpPr>
        <p:spPr>
          <a:xfrm>
            <a:off x="2819400" y="1785926"/>
            <a:ext cx="6110318" cy="4572032"/>
          </a:xfrm>
        </p:spPr>
        <p:txBody>
          <a:bodyPr>
            <a:normAutofit lnSpcReduction="10000"/>
          </a:bodyPr>
          <a:lstStyle/>
          <a:p>
            <a:pPr>
              <a:buNone/>
            </a:pPr>
            <a:r>
              <a:rPr lang="es-ES" dirty="0"/>
              <a:t>U. Eco: </a:t>
            </a:r>
          </a:p>
          <a:p>
            <a:r>
              <a:rPr lang="es-ES" dirty="0"/>
              <a:t>“introducción ficticia, es un comentario crítico del índice. Esto ayuda a ordenar ideas, exponerlas al equipo y contener desviaciones”.</a:t>
            </a:r>
          </a:p>
          <a:p>
            <a:r>
              <a:rPr lang="es-ES" dirty="0"/>
              <a:t>Implica TOMAR DECISIONES:</a:t>
            </a:r>
          </a:p>
          <a:p>
            <a:pPr marL="274638" indent="258763" algn="just">
              <a:buNone/>
              <a:tabLst>
                <a:tab pos="6003925" algn="l"/>
              </a:tabLst>
            </a:pPr>
            <a:r>
              <a:rPr lang="es-ES" i="1" dirty="0">
                <a:solidFill>
                  <a:schemeClr val="bg2">
                    <a:lumMod val="25000"/>
                    <a:lumOff val="75000"/>
                  </a:schemeClr>
                </a:solidFill>
              </a:rPr>
              <a:t>“</a:t>
            </a:r>
            <a:r>
              <a:rPr lang="es-ES" sz="1800" i="1" dirty="0">
                <a:solidFill>
                  <a:schemeClr val="bg2">
                    <a:lumMod val="25000"/>
                    <a:lumOff val="75000"/>
                  </a:schemeClr>
                </a:solidFill>
              </a:rPr>
              <a:t>Nos proponemos demostrar tal tesis. Las investigaciones precedentes dejan tal y cual problema, los datos son insuficientes en este sentido. En el primer capítulo estableceremos X, en el segundo Y … en las conclusiones tratamos de demostrar Z. Téngase presente que nos hemos marcado los límites A y B y que la metodología es C”. </a:t>
            </a:r>
            <a:endParaRPr lang="es-ES" i="1" dirty="0">
              <a:solidFill>
                <a:schemeClr val="bg2">
                  <a:lumMod val="25000"/>
                  <a:lumOff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in)">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400" dirty="0"/>
              <a:t>Recordemos</a:t>
            </a:r>
            <a:br>
              <a:rPr lang="es-ES" dirty="0"/>
            </a:br>
            <a:r>
              <a:rPr lang="es-ES" dirty="0"/>
              <a:t>Ciclo de planificación</a:t>
            </a:r>
          </a:p>
        </p:txBody>
      </p:sp>
      <p:graphicFrame>
        <p:nvGraphicFramePr>
          <p:cNvPr id="4" name="3 Marcador de contenido"/>
          <p:cNvGraphicFramePr>
            <a:graphicFrameLocks noGrp="1"/>
          </p:cNvGraphicFramePr>
          <p:nvPr>
            <p:ph idx="1"/>
          </p:nvPr>
        </p:nvGraphicFramePr>
        <p:xfrm>
          <a:off x="2819400" y="1981200"/>
          <a:ext cx="5867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5214942" y="2428868"/>
            <a:ext cx="869149" cy="307777"/>
          </a:xfrm>
          <a:prstGeom prst="rect">
            <a:avLst/>
          </a:prstGeom>
          <a:noFill/>
        </p:spPr>
        <p:txBody>
          <a:bodyPr wrap="none" rtlCol="0">
            <a:spAutoFit/>
          </a:bodyPr>
          <a:lstStyle/>
          <a:p>
            <a:r>
              <a:rPr lang="es-ES" sz="1400" i="1" dirty="0"/>
              <a:t>(revisar)</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t>Preparación de un informe</a:t>
            </a:r>
          </a:p>
        </p:txBody>
      </p:sp>
      <p:sp>
        <p:nvSpPr>
          <p:cNvPr id="5" name="4 Marcador de contenido"/>
          <p:cNvSpPr>
            <a:spLocks noGrp="1"/>
          </p:cNvSpPr>
          <p:nvPr>
            <p:ph idx="1"/>
          </p:nvPr>
        </p:nvSpPr>
        <p:spPr/>
        <p:txBody>
          <a:bodyPr>
            <a:normAutofit/>
          </a:bodyPr>
          <a:lstStyle/>
          <a:p>
            <a:pPr marL="514350" indent="-457200">
              <a:lnSpc>
                <a:spcPct val="120000"/>
              </a:lnSpc>
              <a:spcBef>
                <a:spcPts val="1200"/>
              </a:spcBef>
              <a:buNone/>
            </a:pPr>
            <a:r>
              <a:rPr lang="es-ES" i="1" dirty="0"/>
              <a:t>Hemos visto… </a:t>
            </a:r>
          </a:p>
          <a:p>
            <a:pPr marL="514350" indent="-457200" algn="ctr">
              <a:lnSpc>
                <a:spcPct val="120000"/>
              </a:lnSpc>
              <a:spcBef>
                <a:spcPts val="1200"/>
              </a:spcBef>
              <a:buAutoNum type="alphaUcParenR"/>
            </a:pPr>
            <a:r>
              <a:rPr lang="es-ES" i="1" dirty="0"/>
              <a:t>El Plan Básico</a:t>
            </a:r>
          </a:p>
          <a:p>
            <a:pPr marL="514350" indent="-457200">
              <a:lnSpc>
                <a:spcPct val="120000"/>
              </a:lnSpc>
              <a:spcBef>
                <a:spcPts val="1200"/>
              </a:spcBef>
              <a:buNone/>
            </a:pPr>
            <a:r>
              <a:rPr lang="es-ES" i="1" dirty="0"/>
              <a:t>falta…</a:t>
            </a:r>
          </a:p>
          <a:p>
            <a:pPr marL="514350" indent="-457200" algn="ctr">
              <a:lnSpc>
                <a:spcPct val="120000"/>
              </a:lnSpc>
              <a:spcBef>
                <a:spcPts val="1200"/>
              </a:spcBef>
              <a:buNone/>
            </a:pPr>
            <a:r>
              <a:rPr lang="es-ES" i="1" dirty="0"/>
              <a:t>B) La Documentación</a:t>
            </a:r>
          </a:p>
          <a:p>
            <a:pPr marL="514350" indent="-457200">
              <a:lnSpc>
                <a:spcPct val="120000"/>
              </a:lnSpc>
              <a:spcBef>
                <a:spcPts val="1200"/>
              </a:spcBef>
              <a:buFont typeface="+mj-lt"/>
              <a:buAutoNum type="arabicPeriod" startAt="7"/>
            </a:pPr>
            <a:r>
              <a:rPr lang="es-ES" sz="1800" i="1" dirty="0"/>
              <a:t>Recopilar información con método</a:t>
            </a:r>
          </a:p>
          <a:p>
            <a:pPr marL="514350" indent="-457200">
              <a:lnSpc>
                <a:spcPct val="120000"/>
              </a:lnSpc>
              <a:spcBef>
                <a:spcPts val="1200"/>
              </a:spcBef>
              <a:buFont typeface="+mj-lt"/>
              <a:buAutoNum type="arabicPeriod" startAt="7"/>
            </a:pPr>
            <a:r>
              <a:rPr lang="es-ES" sz="1800" i="1" dirty="0"/>
              <a:t>Evaluación de fuentes</a:t>
            </a:r>
          </a:p>
          <a:p>
            <a:pPr marL="514350" indent="-457200">
              <a:lnSpc>
                <a:spcPct val="120000"/>
              </a:lnSpc>
              <a:spcBef>
                <a:spcPts val="1200"/>
              </a:spcBef>
              <a:buFont typeface="+mj-lt"/>
              <a:buAutoNum type="arabicPeriod" startAt="7"/>
            </a:pPr>
            <a:r>
              <a:rPr lang="es-ES" sz="1800" i="1" dirty="0"/>
              <a:t>Ordenar la información</a:t>
            </a:r>
          </a:p>
          <a:p>
            <a:pPr marL="514350" indent="-457200">
              <a:lnSpc>
                <a:spcPct val="120000"/>
              </a:lnSpc>
              <a:spcBef>
                <a:spcPts val="1200"/>
              </a:spcBef>
              <a:buFont typeface="+mj-lt"/>
              <a:buAutoNum type="arabicPeriod" startAt="7"/>
            </a:pPr>
            <a:r>
              <a:rPr lang="es-ES" sz="1800" i="1" dirty="0"/>
              <a:t>Primera y segunda lecturas</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t>Proceso de documentación</a:t>
            </a:r>
          </a:p>
        </p:txBody>
      </p:sp>
      <p:sp>
        <p:nvSpPr>
          <p:cNvPr id="5" name="4 Marcador de contenido"/>
          <p:cNvSpPr>
            <a:spLocks noGrp="1"/>
          </p:cNvSpPr>
          <p:nvPr>
            <p:ph idx="1"/>
          </p:nvPr>
        </p:nvSpPr>
        <p:spPr/>
        <p:txBody>
          <a:bodyPr>
            <a:normAutofit/>
          </a:bodyPr>
          <a:lstStyle/>
          <a:p>
            <a:pPr marL="514350" indent="-457200">
              <a:lnSpc>
                <a:spcPct val="120000"/>
              </a:lnSpc>
              <a:spcBef>
                <a:spcPts val="1200"/>
              </a:spcBef>
              <a:buNone/>
            </a:pPr>
            <a:r>
              <a:rPr lang="es-ES" sz="1800" i="1" dirty="0"/>
              <a:t>A partir de nuestro Plan Básico:</a:t>
            </a:r>
          </a:p>
          <a:p>
            <a:pPr marL="514350" indent="-457200">
              <a:lnSpc>
                <a:spcPct val="120000"/>
              </a:lnSpc>
              <a:spcBef>
                <a:spcPts val="1200"/>
              </a:spcBef>
            </a:pPr>
            <a:r>
              <a:rPr lang="es-ES" sz="1800" i="1" dirty="0"/>
              <a:t>Recopilamos información con </a:t>
            </a:r>
            <a:r>
              <a:rPr lang="es-ES" sz="1800" b="1" i="1" dirty="0"/>
              <a:t>método, </a:t>
            </a:r>
          </a:p>
          <a:p>
            <a:pPr marL="514350" indent="-457200">
              <a:lnSpc>
                <a:spcPct val="120000"/>
              </a:lnSpc>
              <a:spcBef>
                <a:spcPts val="1200"/>
              </a:spcBef>
            </a:pPr>
            <a:r>
              <a:rPr lang="es-ES" sz="1800" b="1" i="1" dirty="0"/>
              <a:t>..registrando las fuentes </a:t>
            </a:r>
            <a:r>
              <a:rPr lang="es-ES" sz="1800" i="1" dirty="0"/>
              <a:t>y comprobando su </a:t>
            </a:r>
            <a:r>
              <a:rPr lang="es-ES" sz="1800" b="1" i="1" dirty="0"/>
              <a:t>fiabilidad</a:t>
            </a:r>
            <a:r>
              <a:rPr lang="es-ES" sz="1800" i="1" dirty="0"/>
              <a:t>..</a:t>
            </a:r>
          </a:p>
          <a:p>
            <a:pPr marL="514350" indent="-457200">
              <a:lnSpc>
                <a:spcPct val="120000"/>
              </a:lnSpc>
              <a:spcBef>
                <a:spcPts val="1200"/>
              </a:spcBef>
              <a:buFont typeface="+mj-lt"/>
              <a:buAutoNum type="arabicPeriod" startAt="7"/>
            </a:pPr>
            <a:r>
              <a:rPr lang="es-ES" sz="1800" i="1" dirty="0"/>
              <a:t>..ordenándola y </a:t>
            </a:r>
            <a:r>
              <a:rPr lang="es-ES" sz="1800" b="1" i="1" dirty="0"/>
              <a:t>clasificándola</a:t>
            </a:r>
            <a:r>
              <a:rPr lang="es-ES" sz="1800" i="1" dirty="0"/>
              <a:t>..</a:t>
            </a:r>
          </a:p>
          <a:p>
            <a:pPr marL="514350" indent="-457200">
              <a:lnSpc>
                <a:spcPct val="120000"/>
              </a:lnSpc>
              <a:spcBef>
                <a:spcPts val="1200"/>
              </a:spcBef>
              <a:buFont typeface="+mj-lt"/>
              <a:buAutoNum type="arabicPeriod" startAt="7"/>
            </a:pPr>
            <a:r>
              <a:rPr lang="es-ES" sz="1800" i="1" dirty="0"/>
              <a:t>..en una </a:t>
            </a:r>
            <a:r>
              <a:rPr lang="es-ES" sz="1800" b="1" i="1" dirty="0"/>
              <a:t>Primera lectura </a:t>
            </a:r>
            <a:r>
              <a:rPr lang="es-ES" sz="1800" i="1" dirty="0"/>
              <a:t>rápida.. </a:t>
            </a:r>
          </a:p>
          <a:p>
            <a:pPr marL="514350" indent="-457200">
              <a:lnSpc>
                <a:spcPct val="120000"/>
              </a:lnSpc>
              <a:spcBef>
                <a:spcPts val="1200"/>
              </a:spcBef>
              <a:buFont typeface="+mj-lt"/>
              <a:buAutoNum type="arabicPeriod" startAt="7"/>
            </a:pPr>
            <a:r>
              <a:rPr lang="es-ES" sz="1800" i="1" dirty="0"/>
              <a:t>..elaboramos un </a:t>
            </a:r>
            <a:r>
              <a:rPr lang="es-ES" sz="1800" b="1" i="1" u="sng" dirty="0"/>
              <a:t>Plan de Lectura</a:t>
            </a:r>
            <a:r>
              <a:rPr lang="es-ES" sz="1800" i="1" dirty="0"/>
              <a:t>..</a:t>
            </a:r>
          </a:p>
          <a:p>
            <a:pPr marL="514350" indent="-457200">
              <a:lnSpc>
                <a:spcPct val="120000"/>
              </a:lnSpc>
              <a:spcBef>
                <a:spcPts val="1200"/>
              </a:spcBef>
              <a:buFont typeface="+mj-lt"/>
              <a:buAutoNum type="arabicPeriod" startAt="7"/>
            </a:pPr>
            <a:r>
              <a:rPr lang="es-ES" sz="1800" i="1" dirty="0"/>
              <a:t>.. y procedemos a la segunda </a:t>
            </a:r>
            <a:r>
              <a:rPr lang="es-ES" sz="1800" b="1" i="1" dirty="0"/>
              <a:t>Lectura Atenta </a:t>
            </a:r>
            <a:r>
              <a:rPr lang="es-ES" sz="1800" i="1" dirty="0"/>
              <a:t>para identificar la información valiosa.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i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ox(i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ox(i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ox(in)">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ES" dirty="0"/>
              <a:t>Unidades Didácticas</a:t>
            </a:r>
          </a:p>
        </p:txBody>
      </p:sp>
      <p:sp>
        <p:nvSpPr>
          <p:cNvPr id="7" name="6 Marcador de contenido"/>
          <p:cNvSpPr>
            <a:spLocks noGrp="1"/>
          </p:cNvSpPr>
          <p:nvPr>
            <p:ph idx="1"/>
          </p:nvPr>
        </p:nvSpPr>
        <p:spPr/>
        <p:txBody>
          <a:bodyPr/>
          <a:lstStyle/>
          <a:p>
            <a:pPr marL="457200" indent="-457200">
              <a:buFont typeface="+mj-lt"/>
              <a:buAutoNum type="arabicPeriod"/>
            </a:pPr>
            <a:r>
              <a:rPr lang="es-ES" i="1" dirty="0">
                <a:hlinkClick r:id="rId2" action="ppaction://hlinksldjump"/>
              </a:rPr>
              <a:t>Preparación de un informe</a:t>
            </a:r>
            <a:r>
              <a:rPr lang="es-ES" i="1" dirty="0"/>
              <a:t> </a:t>
            </a:r>
          </a:p>
          <a:p>
            <a:pPr marL="457200" lvl="0" indent="-457200">
              <a:buFont typeface="+mj-lt"/>
              <a:buAutoNum type="arabicPeriod"/>
            </a:pPr>
            <a:r>
              <a:rPr lang="es-ES" i="1" dirty="0">
                <a:hlinkClick r:id="rId3" action="ppaction://hlinksldjump"/>
              </a:rPr>
              <a:t>Cuestiones de estilo </a:t>
            </a:r>
            <a:endParaRPr lang="es-ES" i="1" dirty="0"/>
          </a:p>
          <a:p>
            <a:pPr marL="457200" lvl="0" indent="-457200">
              <a:buFont typeface="+mj-lt"/>
              <a:buAutoNum type="arabicPeriod"/>
            </a:pPr>
            <a:r>
              <a:rPr lang="es-ES" i="1" dirty="0"/>
              <a:t>Presentación e </a:t>
            </a:r>
            <a:r>
              <a:rPr lang="es-ES" i="1"/>
              <a:t>ilustración </a:t>
            </a:r>
          </a:p>
          <a:p>
            <a:pPr marL="857250" lvl="1" indent="-457200"/>
            <a:r>
              <a:rPr lang="es-ES" i="1"/>
              <a:t>(</a:t>
            </a:r>
            <a:r>
              <a:rPr lang="es-ES" i="1" dirty="0"/>
              <a:t>sin PPT, prácticas de clase)</a:t>
            </a:r>
          </a:p>
          <a:p>
            <a:endParaRPr lang="es-ES"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t>Fuentes</a:t>
            </a:r>
          </a:p>
        </p:txBody>
      </p:sp>
      <p:sp>
        <p:nvSpPr>
          <p:cNvPr id="5" name="4 Marcador de contenido"/>
          <p:cNvSpPr>
            <a:spLocks noGrp="1"/>
          </p:cNvSpPr>
          <p:nvPr>
            <p:ph idx="1"/>
          </p:nvPr>
        </p:nvSpPr>
        <p:spPr>
          <a:xfrm>
            <a:off x="2571736" y="1571612"/>
            <a:ext cx="6572264" cy="5000660"/>
          </a:xfrm>
        </p:spPr>
        <p:txBody>
          <a:bodyPr>
            <a:normAutofit lnSpcReduction="10000"/>
          </a:bodyPr>
          <a:lstStyle/>
          <a:p>
            <a:pPr marL="514350" indent="-457200">
              <a:lnSpc>
                <a:spcPct val="120000"/>
              </a:lnSpc>
              <a:spcBef>
                <a:spcPts val="1200"/>
              </a:spcBef>
            </a:pPr>
            <a:r>
              <a:rPr lang="es-ES" sz="1800" i="1" dirty="0">
                <a:solidFill>
                  <a:schemeClr val="tx1"/>
                </a:solidFill>
              </a:rPr>
              <a:t>Informes previos (instituciones relacionadas)</a:t>
            </a:r>
          </a:p>
          <a:p>
            <a:pPr marL="514350" indent="-457200">
              <a:lnSpc>
                <a:spcPct val="120000"/>
              </a:lnSpc>
              <a:spcBef>
                <a:spcPts val="1200"/>
              </a:spcBef>
            </a:pPr>
            <a:r>
              <a:rPr lang="es-ES" sz="1800" i="1" dirty="0">
                <a:solidFill>
                  <a:schemeClr val="tx1"/>
                </a:solidFill>
              </a:rPr>
              <a:t>Libros específicos: bibliotecas académicas</a:t>
            </a:r>
          </a:p>
          <a:p>
            <a:pPr marL="514350" indent="-457200">
              <a:lnSpc>
                <a:spcPct val="120000"/>
              </a:lnSpc>
              <a:spcBef>
                <a:spcPts val="1200"/>
              </a:spcBef>
            </a:pPr>
            <a:r>
              <a:rPr lang="es-ES" sz="1800" i="1" dirty="0">
                <a:solidFill>
                  <a:schemeClr val="tx1"/>
                </a:solidFill>
              </a:rPr>
              <a:t>Información periodística: hemerotecas, agencias.</a:t>
            </a:r>
          </a:p>
          <a:p>
            <a:pPr marL="514350" indent="-457200">
              <a:lnSpc>
                <a:spcPct val="120000"/>
              </a:lnSpc>
              <a:spcBef>
                <a:spcPts val="1200"/>
              </a:spcBef>
            </a:pPr>
            <a:r>
              <a:rPr lang="es-ES" sz="1800" i="1" dirty="0">
                <a:solidFill>
                  <a:schemeClr val="tx1"/>
                </a:solidFill>
              </a:rPr>
              <a:t>Personal: testigos y expertos. </a:t>
            </a:r>
          </a:p>
          <a:p>
            <a:pPr marL="514350" indent="-457200">
              <a:lnSpc>
                <a:spcPct val="120000"/>
              </a:lnSpc>
              <a:spcBef>
                <a:spcPts val="1200"/>
              </a:spcBef>
            </a:pPr>
            <a:r>
              <a:rPr lang="es-ES" sz="1800" i="1" dirty="0">
                <a:solidFill>
                  <a:schemeClr val="tx1"/>
                </a:solidFill>
              </a:rPr>
              <a:t>Investigación actualizada</a:t>
            </a:r>
          </a:p>
          <a:p>
            <a:pPr marL="914400" lvl="1" indent="-457200">
              <a:lnSpc>
                <a:spcPct val="120000"/>
              </a:lnSpc>
              <a:spcBef>
                <a:spcPts val="1200"/>
              </a:spcBef>
            </a:pPr>
            <a:r>
              <a:rPr lang="es-ES" i="1" dirty="0">
                <a:solidFill>
                  <a:schemeClr val="tx1"/>
                </a:solidFill>
              </a:rPr>
              <a:t>Revistas Especializadas</a:t>
            </a:r>
          </a:p>
          <a:p>
            <a:pPr marL="914400" lvl="1" indent="-457200">
              <a:lnSpc>
                <a:spcPct val="120000"/>
              </a:lnSpc>
              <a:spcBef>
                <a:spcPts val="1200"/>
              </a:spcBef>
            </a:pPr>
            <a:r>
              <a:rPr lang="es-ES" i="1" dirty="0">
                <a:solidFill>
                  <a:schemeClr val="tx1"/>
                </a:solidFill>
              </a:rPr>
              <a:t>Actas Congresos</a:t>
            </a:r>
          </a:p>
          <a:p>
            <a:pPr marL="514350" indent="-457200">
              <a:lnSpc>
                <a:spcPct val="120000"/>
              </a:lnSpc>
              <a:spcBef>
                <a:spcPts val="1200"/>
              </a:spcBef>
            </a:pPr>
            <a:r>
              <a:rPr lang="es-ES" sz="1800" i="1" dirty="0">
                <a:solidFill>
                  <a:schemeClr val="tx1"/>
                </a:solidFill>
              </a:rPr>
              <a:t>Repositorios específicos</a:t>
            </a:r>
          </a:p>
          <a:p>
            <a:pPr marL="914400" lvl="1" indent="-457200">
              <a:lnSpc>
                <a:spcPct val="120000"/>
              </a:lnSpc>
              <a:spcBef>
                <a:spcPts val="1200"/>
              </a:spcBef>
            </a:pPr>
            <a:r>
              <a:rPr lang="es-ES" i="1" dirty="0">
                <a:solidFill>
                  <a:schemeClr val="tx1"/>
                </a:solidFill>
              </a:rPr>
              <a:t>Bases de Datos</a:t>
            </a:r>
          </a:p>
          <a:p>
            <a:pPr marL="914400" lvl="1" indent="-457200">
              <a:lnSpc>
                <a:spcPct val="120000"/>
              </a:lnSpc>
              <a:spcBef>
                <a:spcPts val="1200"/>
              </a:spcBef>
            </a:pPr>
            <a:r>
              <a:rPr lang="es-ES" i="1" dirty="0">
                <a:solidFill>
                  <a:schemeClr val="tx1"/>
                </a:solidFill>
              </a:rPr>
              <a:t>Archivos históricos, profesionales, etc.</a:t>
            </a:r>
          </a:p>
          <a:p>
            <a:pPr marL="514350" indent="-457200">
              <a:lnSpc>
                <a:spcPct val="120000"/>
              </a:lnSpc>
              <a:spcBef>
                <a:spcPts val="1200"/>
              </a:spcBef>
            </a:pPr>
            <a:r>
              <a:rPr lang="es-ES" sz="1800" i="1" dirty="0">
                <a:solidFill>
                  <a:schemeClr val="tx1"/>
                </a:solidFill>
              </a:rPr>
              <a:t>Observación directa y sistemática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i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ox(in)">
                                      <p:cBhvr>
                                        <p:cTn id="27" dur="500"/>
                                        <p:tgtEl>
                                          <p:spTgt spid="5">
                                            <p:txEl>
                                              <p:pRg st="4" end="4"/>
                                            </p:txEl>
                                          </p:spTgt>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box(in)">
                                      <p:cBhvr>
                                        <p:cTn id="30" dur="500"/>
                                        <p:tgtEl>
                                          <p:spTgt spid="5">
                                            <p:txEl>
                                              <p:pRg st="5" end="5"/>
                                            </p:txEl>
                                          </p:spTgt>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box(in)">
                                      <p:cBhvr>
                                        <p:cTn id="33" dur="500"/>
                                        <p:tgtEl>
                                          <p:spTgt spid="5">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box(in)">
                                      <p:cBhvr>
                                        <p:cTn id="38" dur="500"/>
                                        <p:tgtEl>
                                          <p:spTgt spid="5">
                                            <p:txEl>
                                              <p:pRg st="7" end="7"/>
                                            </p:txEl>
                                          </p:spTgt>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box(in)">
                                      <p:cBhvr>
                                        <p:cTn id="41" dur="500"/>
                                        <p:tgtEl>
                                          <p:spTgt spid="5">
                                            <p:txEl>
                                              <p:pRg st="8" end="8"/>
                                            </p:txEl>
                                          </p:spTgt>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5">
                                            <p:txEl>
                                              <p:pRg st="9" end="9"/>
                                            </p:txEl>
                                          </p:spTgt>
                                        </p:tgtEl>
                                        <p:attrNameLst>
                                          <p:attrName>style.visibility</p:attrName>
                                        </p:attrNameLst>
                                      </p:cBhvr>
                                      <p:to>
                                        <p:strVal val="visible"/>
                                      </p:to>
                                    </p:set>
                                    <p:animEffect transition="in" filter="box(in)">
                                      <p:cBhvr>
                                        <p:cTn id="44" dur="500"/>
                                        <p:tgtEl>
                                          <p:spTgt spid="5">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Effect transition="in" filter="box(in)">
                                      <p:cBhvr>
                                        <p:cTn id="49"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t>Fuentes</a:t>
            </a:r>
          </a:p>
        </p:txBody>
      </p:sp>
      <p:sp>
        <p:nvSpPr>
          <p:cNvPr id="5" name="4 Marcador de contenido"/>
          <p:cNvSpPr>
            <a:spLocks noGrp="1"/>
          </p:cNvSpPr>
          <p:nvPr>
            <p:ph idx="1"/>
          </p:nvPr>
        </p:nvSpPr>
        <p:spPr>
          <a:xfrm>
            <a:off x="2571736" y="1571612"/>
            <a:ext cx="6572264" cy="5000660"/>
          </a:xfrm>
        </p:spPr>
        <p:txBody>
          <a:bodyPr>
            <a:normAutofit/>
          </a:bodyPr>
          <a:lstStyle/>
          <a:p>
            <a:pPr marL="514350" indent="-457200">
              <a:lnSpc>
                <a:spcPct val="120000"/>
              </a:lnSpc>
              <a:spcBef>
                <a:spcPts val="1200"/>
              </a:spcBef>
            </a:pPr>
            <a:r>
              <a:rPr lang="es-ES" sz="1800" i="1" dirty="0">
                <a:solidFill>
                  <a:schemeClr val="tx1"/>
                </a:solidFill>
              </a:rPr>
              <a:t>Internet: </a:t>
            </a:r>
          </a:p>
          <a:p>
            <a:pPr marL="914400" lvl="1" indent="-457200">
              <a:lnSpc>
                <a:spcPct val="120000"/>
              </a:lnSpc>
              <a:spcBef>
                <a:spcPts val="1200"/>
              </a:spcBef>
            </a:pPr>
            <a:r>
              <a:rPr lang="es-ES" sz="1900" i="1" dirty="0">
                <a:solidFill>
                  <a:schemeClr val="tx1"/>
                </a:solidFill>
              </a:rPr>
              <a:t>Google</a:t>
            </a:r>
          </a:p>
          <a:p>
            <a:pPr marL="914400" lvl="1" indent="-457200">
              <a:lnSpc>
                <a:spcPct val="120000"/>
              </a:lnSpc>
              <a:spcBef>
                <a:spcPts val="1200"/>
              </a:spcBef>
            </a:pPr>
            <a:r>
              <a:rPr lang="es-ES" sz="1800" i="1" dirty="0">
                <a:solidFill>
                  <a:schemeClr val="tx1"/>
                </a:solidFill>
              </a:rPr>
              <a:t>Scholar</a:t>
            </a:r>
          </a:p>
          <a:p>
            <a:pPr marL="914400" lvl="1" indent="-457200">
              <a:lnSpc>
                <a:spcPct val="120000"/>
              </a:lnSpc>
              <a:spcBef>
                <a:spcPts val="1200"/>
              </a:spcBef>
            </a:pPr>
            <a:r>
              <a:rPr lang="es-ES" sz="1800" i="1" dirty="0">
                <a:solidFill>
                  <a:schemeClr val="tx1"/>
                </a:solidFill>
              </a:rPr>
              <a:t>Webs especializadas en un tema</a:t>
            </a:r>
          </a:p>
          <a:p>
            <a:pPr marL="514350" indent="-457200">
              <a:lnSpc>
                <a:spcPct val="120000"/>
              </a:lnSpc>
              <a:spcBef>
                <a:spcPts val="1200"/>
              </a:spcBef>
            </a:pPr>
            <a:r>
              <a:rPr lang="es-ES" sz="2200" i="1" dirty="0">
                <a:solidFill>
                  <a:schemeClr val="tx1"/>
                </a:solidFill>
              </a:rPr>
              <a:t>De recursos específicos: </a:t>
            </a:r>
          </a:p>
          <a:p>
            <a:pPr marL="914400" lvl="1" indent="-457200">
              <a:lnSpc>
                <a:spcPct val="120000"/>
              </a:lnSpc>
              <a:spcBef>
                <a:spcPts val="1200"/>
              </a:spcBef>
            </a:pPr>
            <a:r>
              <a:rPr lang="es-ES" sz="1800" dirty="0">
                <a:solidFill>
                  <a:schemeClr val="tx1"/>
                </a:solidFill>
              </a:rPr>
              <a:t>Datos </a:t>
            </a:r>
            <a:r>
              <a:rPr lang="es-ES" sz="1800" dirty="0">
                <a:solidFill>
                  <a:schemeClr val="tx1"/>
                </a:solidFill>
                <a:sym typeface="Wingdings" pitchFamily="2" charset="2"/>
              </a:rPr>
              <a:t>  CNE, CIS, CSIC, INE, ..</a:t>
            </a:r>
          </a:p>
          <a:p>
            <a:pPr marL="914400" lvl="1" indent="-457200">
              <a:lnSpc>
                <a:spcPct val="120000"/>
              </a:lnSpc>
              <a:spcBef>
                <a:spcPts val="1200"/>
              </a:spcBef>
            </a:pPr>
            <a:r>
              <a:rPr lang="es-ES" sz="1800" dirty="0">
                <a:solidFill>
                  <a:schemeClr val="tx1"/>
                </a:solidFill>
                <a:sym typeface="Wingdings" pitchFamily="2" charset="2"/>
              </a:rPr>
              <a:t>Tesis  Teseo</a:t>
            </a:r>
          </a:p>
          <a:p>
            <a:pPr marL="914400" lvl="1" indent="-457200">
              <a:lnSpc>
                <a:spcPct val="120000"/>
              </a:lnSpc>
              <a:spcBef>
                <a:spcPts val="1200"/>
              </a:spcBef>
            </a:pPr>
            <a:r>
              <a:rPr lang="es-ES" sz="1800" dirty="0">
                <a:solidFill>
                  <a:schemeClr val="tx1"/>
                </a:solidFill>
                <a:sym typeface="Wingdings" pitchFamily="2" charset="2"/>
              </a:rPr>
              <a:t>Imágenes  </a:t>
            </a:r>
            <a:r>
              <a:rPr lang="es-ES" sz="1800" dirty="0" err="1">
                <a:solidFill>
                  <a:schemeClr val="tx1"/>
                </a:solidFill>
                <a:sym typeface="Wingdings" pitchFamily="2" charset="2"/>
              </a:rPr>
              <a:t>Flickr</a:t>
            </a:r>
            <a:r>
              <a:rPr lang="es-ES" sz="1800" dirty="0">
                <a:solidFill>
                  <a:schemeClr val="tx1"/>
                </a:solidFill>
                <a:sym typeface="Wingdings" pitchFamily="2" charset="2"/>
              </a:rPr>
              <a:t> </a:t>
            </a:r>
          </a:p>
          <a:p>
            <a:pPr marL="914400" lvl="1" indent="-457200">
              <a:lnSpc>
                <a:spcPct val="120000"/>
              </a:lnSpc>
              <a:spcBef>
                <a:spcPts val="1200"/>
              </a:spcBef>
            </a:pPr>
            <a:endParaRPr lang="es-ES" sz="2200" dirty="0">
              <a:solidFill>
                <a:schemeClr val="tx1"/>
              </a:solidFill>
              <a:sym typeface="Wingdings" pitchFamily="2" charset="2"/>
            </a:endParaRPr>
          </a:p>
          <a:p>
            <a:pPr marL="914400" lvl="1" indent="-457200">
              <a:lnSpc>
                <a:spcPct val="120000"/>
              </a:lnSpc>
              <a:spcBef>
                <a:spcPts val="1200"/>
              </a:spcBef>
            </a:pPr>
            <a:endParaRPr lang="es-ES" sz="1800" dirty="0">
              <a:solidFill>
                <a:schemeClr val="tx1"/>
              </a:solidFill>
            </a:endParaRPr>
          </a:p>
          <a:p>
            <a:pPr marL="914400" lvl="1" indent="-457200">
              <a:lnSpc>
                <a:spcPct val="120000"/>
              </a:lnSpc>
              <a:spcBef>
                <a:spcPts val="1200"/>
              </a:spcBef>
            </a:pPr>
            <a:endParaRPr lang="es-ES" sz="1800" i="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ox(in)">
                                      <p:cBhvr>
                                        <p:cTn id="10" dur="500"/>
                                        <p:tgtEl>
                                          <p:spTgt spid="5">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ox(in)">
                                      <p:cBhvr>
                                        <p:cTn id="13" dur="500"/>
                                        <p:tgtEl>
                                          <p:spTgt spid="5">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ox(in)">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box(in)">
                                      <p:cBhvr>
                                        <p:cTn id="21" dur="500"/>
                                        <p:tgtEl>
                                          <p:spTgt spid="5">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box(in)">
                                      <p:cBhvr>
                                        <p:cTn id="24" dur="500"/>
                                        <p:tgtEl>
                                          <p:spTgt spid="5">
                                            <p:txEl>
                                              <p:pRg st="5" end="5"/>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ox(in)">
                                      <p:cBhvr>
                                        <p:cTn id="27" dur="500"/>
                                        <p:tgtEl>
                                          <p:spTgt spid="5">
                                            <p:txEl>
                                              <p:pRg st="6" end="6"/>
                                            </p:txEl>
                                          </p:spTgt>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box(in)">
                                      <p:cBhvr>
                                        <p:cTn id="3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t>Fuentes que NO sirven</a:t>
            </a:r>
          </a:p>
        </p:txBody>
      </p:sp>
      <p:sp>
        <p:nvSpPr>
          <p:cNvPr id="5" name="4 Marcador de contenido"/>
          <p:cNvSpPr>
            <a:spLocks noGrp="1"/>
          </p:cNvSpPr>
          <p:nvPr>
            <p:ph idx="1"/>
          </p:nvPr>
        </p:nvSpPr>
        <p:spPr>
          <a:xfrm>
            <a:off x="2571736" y="1571612"/>
            <a:ext cx="6572264" cy="5000660"/>
          </a:xfrm>
        </p:spPr>
        <p:txBody>
          <a:bodyPr>
            <a:normAutofit/>
          </a:bodyPr>
          <a:lstStyle/>
          <a:p>
            <a:pPr marL="514350" indent="-457200">
              <a:lnSpc>
                <a:spcPct val="120000"/>
              </a:lnSpc>
              <a:spcBef>
                <a:spcPts val="1200"/>
              </a:spcBef>
            </a:pPr>
            <a:r>
              <a:rPr lang="es-ES" sz="1800" i="1" dirty="0">
                <a:solidFill>
                  <a:schemeClr val="tx1"/>
                </a:solidFill>
              </a:rPr>
              <a:t>Ojo:  ¡Prensa no puede ser única fuente!</a:t>
            </a:r>
          </a:p>
          <a:p>
            <a:pPr marL="514350" indent="-457200">
              <a:lnSpc>
                <a:spcPct val="120000"/>
              </a:lnSpc>
              <a:spcBef>
                <a:spcPts val="1200"/>
              </a:spcBef>
            </a:pPr>
            <a:r>
              <a:rPr lang="es-ES" sz="1800" i="1" dirty="0">
                <a:solidFill>
                  <a:schemeClr val="tx1"/>
                </a:solidFill>
              </a:rPr>
              <a:t>TV, Radio, …</a:t>
            </a:r>
          </a:p>
          <a:p>
            <a:pPr marL="514350" indent="-457200">
              <a:lnSpc>
                <a:spcPct val="120000"/>
              </a:lnSpc>
              <a:spcBef>
                <a:spcPts val="1200"/>
              </a:spcBef>
            </a:pPr>
            <a:r>
              <a:rPr lang="es-ES" sz="1800" i="1" dirty="0">
                <a:solidFill>
                  <a:schemeClr val="tx1"/>
                </a:solidFill>
              </a:rPr>
              <a:t>Revista no especializada</a:t>
            </a:r>
          </a:p>
          <a:p>
            <a:pPr marL="514350" indent="-457200">
              <a:lnSpc>
                <a:spcPct val="120000"/>
              </a:lnSpc>
              <a:spcBef>
                <a:spcPts val="1200"/>
              </a:spcBef>
            </a:pPr>
            <a:r>
              <a:rPr lang="es-ES" sz="1800" i="1" dirty="0">
                <a:solidFill>
                  <a:schemeClr val="tx1"/>
                </a:solidFill>
              </a:rPr>
              <a:t>“un blog”, ”una web”… </a:t>
            </a:r>
          </a:p>
          <a:p>
            <a:pPr marL="514350" indent="-457200">
              <a:lnSpc>
                <a:spcPct val="120000"/>
              </a:lnSpc>
              <a:spcBef>
                <a:spcPts val="1200"/>
              </a:spcBef>
            </a:pPr>
            <a:r>
              <a:rPr lang="es-ES" sz="1800" i="1" dirty="0">
                <a:solidFill>
                  <a:schemeClr val="tx1"/>
                </a:solidFill>
              </a:rPr>
              <a:t>“un libro”</a:t>
            </a:r>
          </a:p>
          <a:p>
            <a:pPr marL="514350" indent="-457200">
              <a:lnSpc>
                <a:spcPct val="120000"/>
              </a:lnSpc>
              <a:spcBef>
                <a:spcPts val="1200"/>
              </a:spcBef>
            </a:pPr>
            <a:r>
              <a:rPr lang="es-ES" sz="1800" i="1" dirty="0">
                <a:solidFill>
                  <a:schemeClr val="tx1"/>
                </a:solidFill>
              </a:rPr>
              <a:t>Un “conocido”</a:t>
            </a:r>
          </a:p>
          <a:p>
            <a:pPr marL="514350" indent="-457200">
              <a:lnSpc>
                <a:spcPct val="120000"/>
              </a:lnSpc>
              <a:spcBef>
                <a:spcPts val="1200"/>
              </a:spcBef>
            </a:pPr>
            <a:r>
              <a:rPr lang="es-ES" sz="1800" i="1" dirty="0">
                <a:solidFill>
                  <a:schemeClr val="tx1"/>
                </a:solidFill>
              </a:rPr>
              <a:t>Persona o institución interesada, implicada.</a:t>
            </a:r>
          </a:p>
          <a:p>
            <a:pPr marL="514350" indent="-457200">
              <a:lnSpc>
                <a:spcPct val="120000"/>
              </a:lnSpc>
              <a:spcBef>
                <a:spcPts val="1200"/>
              </a:spcBef>
            </a:pPr>
            <a:r>
              <a:rPr lang="es-ES" sz="1800" i="1" dirty="0">
                <a:solidFill>
                  <a:schemeClr val="tx1"/>
                </a:solidFill>
              </a:rPr>
              <a:t>Persona o institución no experta o reconocida.</a:t>
            </a:r>
          </a:p>
          <a:p>
            <a:pPr marL="514350" indent="-457200">
              <a:lnSpc>
                <a:spcPct val="120000"/>
              </a:lnSpc>
              <a:spcBef>
                <a:spcPts val="1200"/>
              </a:spcBef>
            </a:pPr>
            <a:r>
              <a:rPr lang="es-ES" sz="1800" i="1" dirty="0">
                <a:solidFill>
                  <a:schemeClr val="tx1"/>
                </a:solidFill>
              </a:rPr>
              <a:t>“experto en todo”, analista, tertuliano. </a:t>
            </a:r>
          </a:p>
          <a:p>
            <a:pPr marL="514350" indent="-457200">
              <a:lnSpc>
                <a:spcPct val="120000"/>
              </a:lnSpc>
              <a:spcBef>
                <a:spcPts val="1200"/>
              </a:spcBef>
            </a:pPr>
            <a:r>
              <a:rPr lang="es-ES" sz="1800" i="1" dirty="0" err="1">
                <a:solidFill>
                  <a:schemeClr val="tx1"/>
                </a:solidFill>
              </a:rPr>
              <a:t>Wikipedia</a:t>
            </a:r>
            <a:endParaRPr lang="es-ES" sz="1800" i="1" dirty="0">
              <a:solidFill>
                <a:schemeClr val="tx1"/>
              </a:solidFill>
            </a:endParaRPr>
          </a:p>
          <a:p>
            <a:pPr marL="514350" indent="-457200">
              <a:lnSpc>
                <a:spcPct val="120000"/>
              </a:lnSpc>
              <a:spcBef>
                <a:spcPts val="1200"/>
              </a:spcBef>
            </a:pPr>
            <a:endParaRPr lang="es-ES" sz="1800" i="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i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ox(i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ox(i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ox(in)">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ox(in)">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box(in)">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box(in)">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sz="1800" dirty="0"/>
              <a:t>Fuentes</a:t>
            </a:r>
            <a:br>
              <a:rPr lang="es-ES" dirty="0"/>
            </a:br>
            <a:r>
              <a:rPr lang="es-ES" sz="2800" dirty="0"/>
              <a:t>Búsqueda Avanzada en Google</a:t>
            </a:r>
            <a:endParaRPr lang="es-ES" dirty="0"/>
          </a:p>
        </p:txBody>
      </p:sp>
      <p:sp>
        <p:nvSpPr>
          <p:cNvPr id="5" name="4 Marcador de contenido"/>
          <p:cNvSpPr>
            <a:spLocks noGrp="1"/>
          </p:cNvSpPr>
          <p:nvPr>
            <p:ph idx="1"/>
          </p:nvPr>
        </p:nvSpPr>
        <p:spPr>
          <a:xfrm>
            <a:off x="2571736" y="2143116"/>
            <a:ext cx="6215106" cy="4429156"/>
          </a:xfrm>
        </p:spPr>
        <p:txBody>
          <a:bodyPr>
            <a:normAutofit/>
          </a:bodyPr>
          <a:lstStyle/>
          <a:p>
            <a:pPr marL="514350" indent="-457200" fontAlgn="ctr"/>
            <a:r>
              <a:rPr lang="es-ES" sz="1800" dirty="0"/>
              <a:t>Palabras exactas:             </a:t>
            </a:r>
            <a:r>
              <a:rPr lang="es-ES" sz="1800" dirty="0">
                <a:solidFill>
                  <a:schemeClr val="bg2">
                    <a:lumMod val="50000"/>
                    <a:lumOff val="50000"/>
                  </a:schemeClr>
                </a:solidFill>
                <a:latin typeface="Arial Narrow" pitchFamily="34" charset="0"/>
              </a:rPr>
              <a:t>“Miguel Álvarez“, “león marino”</a:t>
            </a:r>
          </a:p>
          <a:p>
            <a:pPr marL="514350" indent="-457200" fontAlgn="ctr"/>
            <a:r>
              <a:rPr lang="es-ES" sz="1800" dirty="0"/>
              <a:t>Una u otra palabra:</a:t>
            </a:r>
            <a:r>
              <a:rPr lang="es-ES" sz="1800" dirty="0">
                <a:solidFill>
                  <a:schemeClr val="bg2">
                    <a:lumMod val="50000"/>
                    <a:lumOff val="50000"/>
                  </a:schemeClr>
                </a:solidFill>
                <a:latin typeface="Arial Narrow" pitchFamily="34" charset="0"/>
              </a:rPr>
              <a:t>            afro OR americano</a:t>
            </a:r>
          </a:p>
          <a:p>
            <a:pPr marL="514350" indent="-457200" fontAlgn="ctr"/>
            <a:r>
              <a:rPr lang="es-ES" sz="1800" dirty="0"/>
              <a:t>Esta palabra no: 	         </a:t>
            </a:r>
            <a:r>
              <a:rPr lang="es-ES" sz="1800" dirty="0">
                <a:solidFill>
                  <a:schemeClr val="bg2">
                    <a:lumMod val="50000"/>
                    <a:lumOff val="50000"/>
                  </a:schemeClr>
                </a:solidFill>
                <a:latin typeface="Arial Narrow" pitchFamily="34" charset="0"/>
              </a:rPr>
              <a:t>“copo de nieve“ -gorila</a:t>
            </a:r>
          </a:p>
          <a:p>
            <a:pPr marL="514350" indent="-457200" fontAlgn="ctr"/>
            <a:r>
              <a:rPr lang="es-ES" sz="1800" dirty="0"/>
              <a:t>Rango de números:        </a:t>
            </a:r>
            <a:r>
              <a:rPr lang="es-ES" sz="1800" dirty="0">
                <a:solidFill>
                  <a:schemeClr val="bg2">
                    <a:lumMod val="50000"/>
                    <a:lumOff val="50000"/>
                  </a:schemeClr>
                </a:solidFill>
                <a:latin typeface="Arial Narrow" pitchFamily="34" charset="0"/>
              </a:rPr>
              <a:t>   2010..2014</a:t>
            </a:r>
          </a:p>
          <a:p>
            <a:pPr marL="514350" indent="-457200" fontAlgn="ctr"/>
            <a:r>
              <a:rPr lang="es-ES" sz="1800" dirty="0"/>
              <a:t>En un sitio o dominio concreto:   </a:t>
            </a:r>
          </a:p>
          <a:p>
            <a:pPr marL="1073150" lvl="1" indent="-457200" algn="r" fontAlgn="ctr">
              <a:buNone/>
            </a:pPr>
            <a:r>
              <a:rPr lang="es-ES" sz="1800" dirty="0" err="1">
                <a:solidFill>
                  <a:schemeClr val="bg2">
                    <a:lumMod val="50000"/>
                    <a:lumOff val="50000"/>
                  </a:schemeClr>
                </a:solidFill>
                <a:latin typeface="Arial Narrow" pitchFamily="34" charset="0"/>
              </a:rPr>
              <a:t>site:elmundo.es</a:t>
            </a:r>
            <a:r>
              <a:rPr lang="es-ES" sz="1800" dirty="0">
                <a:solidFill>
                  <a:schemeClr val="bg2">
                    <a:lumMod val="50000"/>
                    <a:lumOff val="50000"/>
                  </a:schemeClr>
                </a:solidFill>
                <a:latin typeface="Arial Narrow" pitchFamily="34" charset="0"/>
              </a:rPr>
              <a:t> </a:t>
            </a:r>
          </a:p>
          <a:p>
            <a:pPr marL="1073150" lvl="1" indent="-457200" algn="r" fontAlgn="ctr">
              <a:buNone/>
            </a:pPr>
            <a:r>
              <a:rPr lang="es-ES" sz="1800" dirty="0" err="1">
                <a:solidFill>
                  <a:schemeClr val="bg2">
                    <a:lumMod val="50000"/>
                    <a:lumOff val="50000"/>
                  </a:schemeClr>
                </a:solidFill>
                <a:latin typeface="Arial Narrow" pitchFamily="34" charset="0"/>
              </a:rPr>
              <a:t>Site:.gob</a:t>
            </a:r>
            <a:endParaRPr lang="es-ES" sz="1800" dirty="0">
              <a:solidFill>
                <a:schemeClr val="bg2">
                  <a:lumMod val="50000"/>
                  <a:lumOff val="50000"/>
                </a:schemeClr>
              </a:solidFill>
              <a:latin typeface="Arial Narrow" pitchFamily="34" charset="0"/>
            </a:endParaRPr>
          </a:p>
          <a:p>
            <a:pPr marL="673100" indent="-457200" fontAlgn="ctr"/>
            <a:r>
              <a:rPr lang="es-ES" sz="1800" dirty="0"/>
              <a:t>Un tipo de archivo concreto:    </a:t>
            </a:r>
            <a:r>
              <a:rPr lang="es-ES" sz="1800" dirty="0" err="1">
                <a:solidFill>
                  <a:schemeClr val="bg2">
                    <a:lumMod val="50000"/>
                    <a:lumOff val="50000"/>
                  </a:schemeClr>
                </a:solidFill>
                <a:latin typeface="Arial Narrow" pitchFamily="34" charset="0"/>
              </a:rPr>
              <a:t>filetype:PDF</a:t>
            </a:r>
            <a:r>
              <a:rPr lang="es-ES" sz="1800" dirty="0">
                <a:solidFill>
                  <a:schemeClr val="bg2">
                    <a:lumMod val="50000"/>
                    <a:lumOff val="50000"/>
                  </a:schemeClr>
                </a:solidFill>
                <a:latin typeface="Arial Narrow" pitchFamily="34" charset="0"/>
              </a:rPr>
              <a:t>   / PPT..</a:t>
            </a:r>
          </a:p>
          <a:p>
            <a:pPr marL="514350" indent="-457200" fontAlgn="ctr"/>
            <a:endParaRPr lang="es-ES"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i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ox(in)">
                                      <p:cBhvr>
                                        <p:cTn id="27" dur="500"/>
                                        <p:tgtEl>
                                          <p:spTgt spid="5">
                                            <p:txEl>
                                              <p:pRg st="4" end="4"/>
                                            </p:txEl>
                                          </p:spTgt>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box(in)">
                                      <p:cBhvr>
                                        <p:cTn id="30" dur="500"/>
                                        <p:tgtEl>
                                          <p:spTgt spid="5">
                                            <p:txEl>
                                              <p:pRg st="5" end="5"/>
                                            </p:txEl>
                                          </p:spTgt>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box(in)">
                                      <p:cBhvr>
                                        <p:cTn id="33" dur="500"/>
                                        <p:tgtEl>
                                          <p:spTgt spid="5">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box(in)">
                                      <p:cBhvr>
                                        <p:cTn id="3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sz="1800" dirty="0"/>
              <a:t>Fuentes</a:t>
            </a:r>
            <a:br>
              <a:rPr lang="es-ES" dirty="0"/>
            </a:br>
            <a:r>
              <a:rPr lang="es-ES" sz="2800" dirty="0"/>
              <a:t>Búsqueda Avanzada en Google</a:t>
            </a:r>
            <a:endParaRPr lang="es-ES" dirty="0"/>
          </a:p>
        </p:txBody>
      </p:sp>
      <p:sp>
        <p:nvSpPr>
          <p:cNvPr id="5" name="4 Marcador de contenido"/>
          <p:cNvSpPr>
            <a:spLocks noGrp="1"/>
          </p:cNvSpPr>
          <p:nvPr>
            <p:ph idx="1"/>
          </p:nvPr>
        </p:nvSpPr>
        <p:spPr>
          <a:xfrm>
            <a:off x="2571736" y="2143116"/>
            <a:ext cx="6572264" cy="4429156"/>
          </a:xfrm>
        </p:spPr>
        <p:txBody>
          <a:bodyPr>
            <a:normAutofit/>
          </a:bodyPr>
          <a:lstStyle/>
          <a:p>
            <a:pPr marL="673100" indent="-457200" fontAlgn="ctr"/>
            <a:r>
              <a:rPr lang="es-ES" sz="2200" i="1" dirty="0">
                <a:solidFill>
                  <a:schemeClr val="tx1"/>
                </a:solidFill>
              </a:rPr>
              <a:t>Idioma</a:t>
            </a:r>
          </a:p>
          <a:p>
            <a:pPr marL="673100" indent="-457200" fontAlgn="ctr"/>
            <a:r>
              <a:rPr lang="es-ES" sz="2200" i="1" dirty="0">
                <a:solidFill>
                  <a:schemeClr val="tx1"/>
                </a:solidFill>
              </a:rPr>
              <a:t>Fecha </a:t>
            </a:r>
          </a:p>
          <a:p>
            <a:pPr marL="673100" indent="-457200" fontAlgn="ctr"/>
            <a:r>
              <a:rPr lang="es-ES" sz="2200" i="1" dirty="0">
                <a:solidFill>
                  <a:schemeClr val="tx1"/>
                </a:solidFill>
              </a:rPr>
              <a:t>Región</a:t>
            </a:r>
          </a:p>
          <a:p>
            <a:pPr marL="673100" indent="-457200" fontAlgn="ctr"/>
            <a:r>
              <a:rPr lang="es-ES" sz="2200" i="1" dirty="0">
                <a:solidFill>
                  <a:schemeClr val="tx1"/>
                </a:solidFill>
              </a:rPr>
              <a:t>Tipo de licencia</a:t>
            </a:r>
          </a:p>
          <a:p>
            <a:pPr marL="673100" indent="-457200" fontAlgn="ctr"/>
            <a:r>
              <a:rPr lang="es-ES" sz="2200" i="1" dirty="0">
                <a:solidFill>
                  <a:schemeClr val="tx1"/>
                </a:solidFill>
              </a:rPr>
              <a:t>Lugar donde aparece el término</a:t>
            </a:r>
          </a:p>
          <a:p>
            <a:pPr marL="1073150" lvl="1" indent="-457200" fontAlgn="ctr"/>
            <a:endParaRPr lang="es-ES" sz="1800" i="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i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ox(in)">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sz="1800" dirty="0"/>
              <a:t>Fuentes</a:t>
            </a:r>
            <a:br>
              <a:rPr lang="es-ES" dirty="0"/>
            </a:br>
            <a:r>
              <a:rPr lang="es-ES" sz="2800" dirty="0"/>
              <a:t>Búsqueda Imágenes Google</a:t>
            </a:r>
            <a:endParaRPr lang="es-ES" dirty="0"/>
          </a:p>
        </p:txBody>
      </p:sp>
      <p:sp>
        <p:nvSpPr>
          <p:cNvPr id="5" name="4 Marcador de contenido"/>
          <p:cNvSpPr>
            <a:spLocks noGrp="1"/>
          </p:cNvSpPr>
          <p:nvPr>
            <p:ph idx="1"/>
          </p:nvPr>
        </p:nvSpPr>
        <p:spPr>
          <a:xfrm>
            <a:off x="2571736" y="2143116"/>
            <a:ext cx="6572264" cy="4429156"/>
          </a:xfrm>
        </p:spPr>
        <p:txBody>
          <a:bodyPr>
            <a:normAutofit/>
          </a:bodyPr>
          <a:lstStyle/>
          <a:p>
            <a:pPr marL="673100" indent="-457200" fontAlgn="ctr"/>
            <a:r>
              <a:rPr lang="es-ES" sz="2200" i="1" dirty="0">
                <a:solidFill>
                  <a:schemeClr val="tx1"/>
                </a:solidFill>
              </a:rPr>
              <a:t>Tamaño</a:t>
            </a:r>
          </a:p>
          <a:p>
            <a:pPr marL="673100" indent="-457200" fontAlgn="ctr"/>
            <a:r>
              <a:rPr lang="es-ES" sz="2200" i="1" dirty="0">
                <a:solidFill>
                  <a:schemeClr val="tx1"/>
                </a:solidFill>
              </a:rPr>
              <a:t>Tipo de contenido: cara, foto, prediseñada, dibujo lineal, animación.</a:t>
            </a:r>
          </a:p>
          <a:p>
            <a:pPr marL="673100" indent="-457200" fontAlgn="ctr"/>
            <a:r>
              <a:rPr lang="es-ES" sz="2200" i="1" dirty="0">
                <a:solidFill>
                  <a:schemeClr val="tx1"/>
                </a:solidFill>
              </a:rPr>
              <a:t>Color</a:t>
            </a:r>
          </a:p>
          <a:p>
            <a:pPr marL="673100" indent="-457200" fontAlgn="ctr"/>
            <a:r>
              <a:rPr lang="es-ES" sz="2200" i="1" dirty="0">
                <a:solidFill>
                  <a:schemeClr val="tx1"/>
                </a:solidFill>
              </a:rPr>
              <a:t>Proporción</a:t>
            </a:r>
          </a:p>
          <a:p>
            <a:pPr marL="673100" indent="-457200" fontAlgn="ctr"/>
            <a:r>
              <a:rPr lang="es-ES" sz="2200" i="1" dirty="0">
                <a:solidFill>
                  <a:schemeClr val="tx1"/>
                </a:solidFill>
              </a:rPr>
              <a:t>Tipo archivo: GIF, JPG, PNG, </a:t>
            </a:r>
          </a:p>
          <a:p>
            <a:pPr marL="673100" indent="-457200" fontAlgn="ctr"/>
            <a:r>
              <a:rPr lang="es-ES" sz="2200" i="1" dirty="0">
                <a:solidFill>
                  <a:schemeClr val="tx1"/>
                </a:solidFill>
              </a:rPr>
              <a:t>Licencia</a:t>
            </a:r>
          </a:p>
          <a:p>
            <a:pPr marL="673100" indent="-457200" fontAlgn="ctr"/>
            <a:endParaRPr lang="es-ES" sz="2200" i="1" dirty="0">
              <a:solidFill>
                <a:schemeClr val="tx1"/>
              </a:solidFill>
            </a:endParaRPr>
          </a:p>
          <a:p>
            <a:pPr marL="673100" indent="-457200" fontAlgn="ctr"/>
            <a:endParaRPr lang="es-ES" sz="2200" i="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i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ox(i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ox(in)">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t>Recopilar de forma organizada</a:t>
            </a:r>
          </a:p>
        </p:txBody>
      </p:sp>
      <p:sp>
        <p:nvSpPr>
          <p:cNvPr id="5" name="4 Marcador de contenido"/>
          <p:cNvSpPr>
            <a:spLocks noGrp="1"/>
          </p:cNvSpPr>
          <p:nvPr>
            <p:ph idx="1"/>
          </p:nvPr>
        </p:nvSpPr>
        <p:spPr/>
        <p:txBody>
          <a:bodyPr>
            <a:normAutofit/>
          </a:bodyPr>
          <a:lstStyle/>
          <a:p>
            <a:pPr marL="514350" indent="-457200">
              <a:lnSpc>
                <a:spcPct val="120000"/>
              </a:lnSpc>
              <a:spcBef>
                <a:spcPts val="1200"/>
              </a:spcBef>
            </a:pPr>
            <a:r>
              <a:rPr lang="es-ES" i="1" dirty="0"/>
              <a:t>Hoy día el ordenador es una herramienta “imprescindible”</a:t>
            </a:r>
          </a:p>
          <a:p>
            <a:pPr marL="514350" indent="-457200">
              <a:lnSpc>
                <a:spcPct val="120000"/>
              </a:lnSpc>
              <a:spcBef>
                <a:spcPts val="1200"/>
              </a:spcBef>
            </a:pPr>
            <a:r>
              <a:rPr lang="es-ES" i="1" dirty="0"/>
              <a:t>Hay muchos métodos de documentación. Veremos tres: </a:t>
            </a:r>
          </a:p>
          <a:p>
            <a:pPr marL="514350" indent="-457200">
              <a:lnSpc>
                <a:spcPct val="120000"/>
              </a:lnSpc>
              <a:spcBef>
                <a:spcPts val="1200"/>
              </a:spcBef>
            </a:pPr>
            <a:endParaRPr lang="es-ES" i="1" dirty="0"/>
          </a:p>
          <a:p>
            <a:pPr marL="914400" lvl="1" indent="-457200">
              <a:lnSpc>
                <a:spcPct val="120000"/>
              </a:lnSpc>
              <a:spcBef>
                <a:spcPts val="1200"/>
              </a:spcBef>
              <a:buFont typeface="Wingdings" pitchFamily="2" charset="2"/>
              <a:buChar char="Ø"/>
            </a:pPr>
            <a:r>
              <a:rPr lang="es-ES" sz="2000" dirty="0"/>
              <a:t>Sistema de directorios de Windows</a:t>
            </a:r>
          </a:p>
          <a:p>
            <a:pPr marL="914400" lvl="1" indent="-457200">
              <a:lnSpc>
                <a:spcPct val="120000"/>
              </a:lnSpc>
              <a:spcBef>
                <a:spcPts val="1200"/>
              </a:spcBef>
              <a:buFont typeface="Wingdings" pitchFamily="2" charset="2"/>
              <a:buChar char="Ø"/>
            </a:pPr>
            <a:r>
              <a:rPr lang="es-ES" sz="2000" dirty="0"/>
              <a:t>Marcadores en Navegador</a:t>
            </a:r>
          </a:p>
          <a:p>
            <a:pPr marL="914400" lvl="1" indent="-457200">
              <a:lnSpc>
                <a:spcPct val="120000"/>
              </a:lnSpc>
              <a:spcBef>
                <a:spcPts val="1200"/>
              </a:spcBef>
              <a:buFont typeface="Wingdings" pitchFamily="2" charset="2"/>
              <a:buChar char="Ø"/>
            </a:pPr>
            <a:r>
              <a:rPr lang="es-ES" sz="2000" dirty="0"/>
              <a:t>Gestor Bibliográfico Zotero</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t>Sistema de Directorios de Windows</a:t>
            </a:r>
          </a:p>
        </p:txBody>
      </p:sp>
      <p:sp>
        <p:nvSpPr>
          <p:cNvPr id="5" name="4 Marcador de contenido"/>
          <p:cNvSpPr>
            <a:spLocks noGrp="1"/>
          </p:cNvSpPr>
          <p:nvPr>
            <p:ph idx="1"/>
          </p:nvPr>
        </p:nvSpPr>
        <p:spPr/>
        <p:txBody>
          <a:bodyPr>
            <a:normAutofit/>
          </a:bodyPr>
          <a:lstStyle/>
          <a:p>
            <a:pPr marL="514350" indent="-457200">
              <a:lnSpc>
                <a:spcPct val="120000"/>
              </a:lnSpc>
              <a:spcBef>
                <a:spcPts val="1200"/>
              </a:spcBef>
              <a:buNone/>
            </a:pPr>
            <a:r>
              <a:rPr lang="es-ES" sz="2800" dirty="0">
                <a:sym typeface="Wingdings"/>
              </a:rPr>
              <a:t> - Sistema sencillo</a:t>
            </a:r>
          </a:p>
          <a:p>
            <a:pPr marL="514350" indent="-457200">
              <a:lnSpc>
                <a:spcPct val="120000"/>
              </a:lnSpc>
              <a:spcBef>
                <a:spcPts val="1200"/>
              </a:spcBef>
              <a:buNone/>
            </a:pPr>
            <a:r>
              <a:rPr lang="es-ES" sz="2800" dirty="0">
                <a:sym typeface="Wingdings"/>
              </a:rPr>
              <a:t> - Ya conocido, disponible</a:t>
            </a:r>
          </a:p>
          <a:p>
            <a:pPr marL="514350" indent="-457200">
              <a:lnSpc>
                <a:spcPct val="120000"/>
              </a:lnSpc>
              <a:spcBef>
                <a:spcPts val="1200"/>
              </a:spcBef>
              <a:buNone/>
            </a:pPr>
            <a:r>
              <a:rPr lang="es-ES" sz="2800" dirty="0">
                <a:sym typeface="Wingdings"/>
              </a:rPr>
              <a:t> - Estructura en árbol</a:t>
            </a:r>
          </a:p>
          <a:p>
            <a:pPr marL="514350" indent="-457200">
              <a:lnSpc>
                <a:spcPct val="120000"/>
              </a:lnSpc>
              <a:spcBef>
                <a:spcPts val="1200"/>
              </a:spcBef>
              <a:buNone/>
            </a:pPr>
            <a:r>
              <a:rPr lang="es-ES" sz="2800" dirty="0">
                <a:sym typeface="Wingdings"/>
              </a:rPr>
              <a:t> - Cualquier tipo archivo</a:t>
            </a:r>
          </a:p>
          <a:p>
            <a:pPr marL="514350" indent="-457200">
              <a:lnSpc>
                <a:spcPct val="120000"/>
              </a:lnSpc>
              <a:spcBef>
                <a:spcPts val="1200"/>
              </a:spcBef>
              <a:buNone/>
            </a:pPr>
            <a:r>
              <a:rPr lang="es-ES" sz="2800" dirty="0">
                <a:sym typeface="Wingdings"/>
              </a:rPr>
              <a:t>  - Permite búsquedas!!</a:t>
            </a:r>
            <a:endParaRPr lang="es-E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i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ox(in)">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t>Sistema de Directorios de Windows</a:t>
            </a:r>
          </a:p>
        </p:txBody>
      </p:sp>
      <p:sp>
        <p:nvSpPr>
          <p:cNvPr id="5" name="4 Marcador de contenido"/>
          <p:cNvSpPr>
            <a:spLocks noGrp="1"/>
          </p:cNvSpPr>
          <p:nvPr>
            <p:ph idx="1"/>
          </p:nvPr>
        </p:nvSpPr>
        <p:spPr/>
        <p:txBody>
          <a:bodyPr>
            <a:normAutofit/>
          </a:bodyPr>
          <a:lstStyle/>
          <a:p>
            <a:pPr marL="514350" indent="-457200">
              <a:lnSpc>
                <a:spcPct val="120000"/>
              </a:lnSpc>
              <a:spcBef>
                <a:spcPts val="1200"/>
              </a:spcBef>
              <a:buNone/>
            </a:pPr>
            <a:r>
              <a:rPr lang="es-ES" sz="2800" dirty="0">
                <a:sym typeface="Wingdings"/>
              </a:rPr>
              <a:t> - Dificulta etiquetado</a:t>
            </a:r>
          </a:p>
          <a:p>
            <a:pPr marL="514350" indent="-457200">
              <a:lnSpc>
                <a:spcPct val="120000"/>
              </a:lnSpc>
              <a:spcBef>
                <a:spcPts val="1200"/>
              </a:spcBef>
              <a:buNone/>
            </a:pPr>
            <a:r>
              <a:rPr lang="es-ES" sz="2800" dirty="0">
                <a:sym typeface="Wingdings"/>
              </a:rPr>
              <a:t> - No copia automática</a:t>
            </a:r>
          </a:p>
          <a:p>
            <a:pPr marL="514350" indent="-457200">
              <a:lnSpc>
                <a:spcPct val="120000"/>
              </a:lnSpc>
              <a:spcBef>
                <a:spcPts val="1200"/>
              </a:spcBef>
              <a:buNone/>
            </a:pPr>
            <a:r>
              <a:rPr lang="es-ES" sz="2800" dirty="0">
                <a:sym typeface="Wingdings"/>
              </a:rPr>
              <a:t> - No herramientas auxiliares</a:t>
            </a:r>
          </a:p>
          <a:p>
            <a:pPr marL="514350" indent="-457200">
              <a:lnSpc>
                <a:spcPct val="120000"/>
              </a:lnSpc>
              <a:spcBef>
                <a:spcPts val="1200"/>
              </a:spcBef>
              <a:buNone/>
            </a:pPr>
            <a:r>
              <a:rPr lang="es-ES" sz="2800" dirty="0">
                <a:sym typeface="Wingdings"/>
              </a:rPr>
              <a:t> - No meta-texto</a:t>
            </a:r>
          </a:p>
          <a:p>
            <a:pPr marL="514350" indent="-457200">
              <a:lnSpc>
                <a:spcPct val="120000"/>
              </a:lnSpc>
              <a:spcBef>
                <a:spcPts val="1200"/>
              </a:spcBef>
              <a:buNone/>
            </a:pPr>
            <a:r>
              <a:rPr lang="es-ES" sz="2800" dirty="0">
                <a:sym typeface="Wingdings"/>
              </a:rPr>
              <a:t> - No conexión con grupo</a:t>
            </a:r>
          </a:p>
          <a:p>
            <a:pPr marL="514350" indent="-457200">
              <a:lnSpc>
                <a:spcPct val="120000"/>
              </a:lnSpc>
              <a:spcBef>
                <a:spcPts val="1200"/>
              </a:spcBef>
              <a:buNone/>
            </a:pPr>
            <a:r>
              <a:rPr lang="es-ES" sz="2800" dirty="0">
                <a:sym typeface="Wingdings"/>
              </a:rPr>
              <a:t>  - No facilita guardar webs!</a:t>
            </a:r>
            <a:endParaRPr lang="es-E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i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ox(i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ox(in)">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t>Marcadores del Navegador</a:t>
            </a:r>
          </a:p>
        </p:txBody>
      </p:sp>
      <p:sp>
        <p:nvSpPr>
          <p:cNvPr id="5" name="4 Marcador de contenido"/>
          <p:cNvSpPr>
            <a:spLocks noGrp="1"/>
          </p:cNvSpPr>
          <p:nvPr>
            <p:ph idx="1"/>
          </p:nvPr>
        </p:nvSpPr>
        <p:spPr>
          <a:xfrm>
            <a:off x="2819400" y="1981200"/>
            <a:ext cx="6324600" cy="4519634"/>
          </a:xfrm>
        </p:spPr>
        <p:txBody>
          <a:bodyPr>
            <a:normAutofit/>
          </a:bodyPr>
          <a:lstStyle/>
          <a:p>
            <a:pPr marL="514350" indent="-457200">
              <a:lnSpc>
                <a:spcPct val="120000"/>
              </a:lnSpc>
              <a:spcBef>
                <a:spcPts val="1200"/>
              </a:spcBef>
              <a:buNone/>
            </a:pPr>
            <a:r>
              <a:rPr lang="es-ES" sz="2800" dirty="0">
                <a:sym typeface="Wingdings"/>
              </a:rPr>
              <a:t> - Sistema sencillo</a:t>
            </a:r>
          </a:p>
          <a:p>
            <a:pPr marL="514350" indent="-457200">
              <a:lnSpc>
                <a:spcPct val="120000"/>
              </a:lnSpc>
              <a:spcBef>
                <a:spcPts val="1200"/>
              </a:spcBef>
              <a:buNone/>
            </a:pPr>
            <a:r>
              <a:rPr lang="es-ES" sz="2800" dirty="0">
                <a:sym typeface="Wingdings"/>
              </a:rPr>
              <a:t> - También basado en carpetas</a:t>
            </a:r>
          </a:p>
          <a:p>
            <a:pPr marL="514350" indent="-457200">
              <a:lnSpc>
                <a:spcPct val="120000"/>
              </a:lnSpc>
              <a:spcBef>
                <a:spcPts val="1200"/>
              </a:spcBef>
              <a:buNone/>
            </a:pPr>
            <a:r>
              <a:rPr lang="es-ES" sz="2800" dirty="0">
                <a:sym typeface="Wingdings"/>
              </a:rPr>
              <a:t> - Permite almacenar contenidos web fácilmente</a:t>
            </a:r>
          </a:p>
          <a:p>
            <a:pPr marL="514350" indent="-457200">
              <a:lnSpc>
                <a:spcPct val="120000"/>
              </a:lnSpc>
              <a:spcBef>
                <a:spcPts val="1200"/>
              </a:spcBef>
              <a:buNone/>
            </a:pPr>
            <a:r>
              <a:rPr lang="es-ES" sz="2800" dirty="0">
                <a:sym typeface="Wingdings"/>
              </a:rPr>
              <a:t> - Dificulta guardar archivos nuestros offline!</a:t>
            </a:r>
          </a:p>
          <a:p>
            <a:pPr marL="514350" indent="-457200">
              <a:lnSpc>
                <a:spcPct val="120000"/>
              </a:lnSpc>
              <a:spcBef>
                <a:spcPts val="1200"/>
              </a:spcBef>
              <a:buNone/>
            </a:pPr>
            <a:r>
              <a:rPr lang="es-ES" sz="2800" dirty="0">
                <a:sym typeface="Wingdings"/>
              </a:rPr>
              <a:t>  - No búsquedas!!!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i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ox(in)">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t>Preparación de un informe</a:t>
            </a:r>
          </a:p>
        </p:txBody>
      </p:sp>
      <p:sp>
        <p:nvSpPr>
          <p:cNvPr id="5" name="4 Marcador de texto"/>
          <p:cNvSpPr>
            <a:spLocks noGrp="1"/>
          </p:cNvSpPr>
          <p:nvPr>
            <p:ph type="body" idx="1"/>
          </p:nvPr>
        </p:nvSpPr>
        <p:spPr/>
        <p:txBody>
          <a:bodyPr/>
          <a:lstStyle/>
          <a:p>
            <a:r>
              <a:rPr lang="es-ES" dirty="0"/>
              <a:t>BLOQUE 1</a:t>
            </a:r>
          </a:p>
          <a:p>
            <a:pPr algn="r"/>
            <a:endParaRPr lang="es-ES" dirty="0"/>
          </a:p>
        </p:txBody>
      </p:sp>
      <p:sp>
        <p:nvSpPr>
          <p:cNvPr id="6" name="5 Flecha derecha">
            <a:hlinkClick r:id="rId2" action="ppaction://hlinksldjump"/>
          </p:cNvPr>
          <p:cNvSpPr/>
          <p:nvPr/>
        </p:nvSpPr>
        <p:spPr>
          <a:xfrm rot="10800000">
            <a:off x="7786710" y="4929198"/>
            <a:ext cx="428628" cy="428628"/>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ES"/>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br>
              <a:rPr lang="es-ES" dirty="0"/>
            </a:br>
            <a:r>
              <a:rPr lang="es-ES" dirty="0"/>
              <a:t>Gestor Bibliográfico</a:t>
            </a:r>
          </a:p>
        </p:txBody>
      </p:sp>
      <p:sp>
        <p:nvSpPr>
          <p:cNvPr id="5" name="4 Marcador de contenido"/>
          <p:cNvSpPr>
            <a:spLocks noGrp="1"/>
          </p:cNvSpPr>
          <p:nvPr>
            <p:ph idx="1"/>
          </p:nvPr>
        </p:nvSpPr>
        <p:spPr>
          <a:xfrm>
            <a:off x="2819400" y="1981200"/>
            <a:ext cx="6324600" cy="4519634"/>
          </a:xfrm>
        </p:spPr>
        <p:txBody>
          <a:bodyPr>
            <a:normAutofit/>
          </a:bodyPr>
          <a:lstStyle/>
          <a:p>
            <a:pPr marL="514350" indent="-457200">
              <a:lnSpc>
                <a:spcPct val="120000"/>
              </a:lnSpc>
              <a:spcBef>
                <a:spcPts val="1200"/>
              </a:spcBef>
            </a:pPr>
            <a:r>
              <a:rPr lang="es-ES" sz="2800" dirty="0">
                <a:sym typeface="Wingdings"/>
              </a:rPr>
              <a:t>Las ventajas de los anteriores</a:t>
            </a:r>
          </a:p>
          <a:p>
            <a:pPr marL="514350" indent="-457200">
              <a:lnSpc>
                <a:spcPct val="120000"/>
              </a:lnSpc>
              <a:spcBef>
                <a:spcPts val="1200"/>
              </a:spcBef>
            </a:pPr>
            <a:r>
              <a:rPr lang="es-ES" sz="2800" dirty="0">
                <a:sym typeface="Wingdings"/>
              </a:rPr>
              <a:t>Ninguna de sus desventajas</a:t>
            </a:r>
          </a:p>
          <a:p>
            <a:pPr marL="514350" indent="-457200">
              <a:lnSpc>
                <a:spcPct val="120000"/>
              </a:lnSpc>
              <a:spcBef>
                <a:spcPts val="1200"/>
              </a:spcBef>
            </a:pPr>
            <a:r>
              <a:rPr lang="es-ES" sz="2800" dirty="0">
                <a:sym typeface="Wingdings"/>
              </a:rPr>
              <a:t>Asistente para referencias </a:t>
            </a:r>
            <a:br>
              <a:rPr lang="es-ES" sz="2800" dirty="0">
                <a:sym typeface="Wingdings"/>
              </a:rPr>
            </a:br>
            <a:r>
              <a:rPr lang="es-ES" sz="2800" dirty="0">
                <a:sym typeface="Wingdings"/>
              </a:rPr>
              <a:t>y bibliografía. </a:t>
            </a:r>
          </a:p>
          <a:p>
            <a:pPr marL="514350" indent="-457200">
              <a:lnSpc>
                <a:spcPct val="120000"/>
              </a:lnSpc>
              <a:spcBef>
                <a:spcPts val="1200"/>
              </a:spcBef>
            </a:pPr>
            <a:r>
              <a:rPr lang="es-ES" sz="2800" dirty="0">
                <a:sym typeface="Wingdings"/>
              </a:rPr>
              <a:t>Software Libre y Gratuito.</a:t>
            </a:r>
          </a:p>
          <a:p>
            <a:pPr marL="514350" indent="-457200">
              <a:lnSpc>
                <a:spcPct val="120000"/>
              </a:lnSpc>
              <a:spcBef>
                <a:spcPts val="1200"/>
              </a:spcBef>
            </a:pPr>
            <a:r>
              <a:rPr lang="es-ES" sz="2800" dirty="0">
                <a:hlinkClick r:id="rId2"/>
              </a:rPr>
              <a:t>www.zotero.org</a:t>
            </a:r>
            <a:endParaRPr lang="es-ES" sz="2800" dirty="0">
              <a:sym typeface="Wingdings"/>
            </a:endParaRPr>
          </a:p>
        </p:txBody>
      </p:sp>
      <p:pic>
        <p:nvPicPr>
          <p:cNvPr id="54274" name="Picture 2" descr="Zotero"/>
          <p:cNvPicPr>
            <a:picLocks noChangeAspect="1" noChangeArrowheads="1"/>
          </p:cNvPicPr>
          <p:nvPr/>
        </p:nvPicPr>
        <p:blipFill>
          <a:blip r:embed="rId3"/>
          <a:srcRect/>
          <a:stretch>
            <a:fillRect/>
          </a:stretch>
        </p:blipFill>
        <p:spPr bwMode="auto">
          <a:xfrm>
            <a:off x="6357950" y="5357826"/>
            <a:ext cx="2609850" cy="904876"/>
          </a:xfrm>
          <a:prstGeom prst="rect">
            <a:avLst/>
          </a:prstGeom>
          <a:noFill/>
        </p:spPr>
      </p:pic>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70491" y="71414"/>
            <a:ext cx="2402103" cy="662649"/>
          </a:xfrm>
          <a:prstGeom prst="roundRect">
            <a:avLst>
              <a:gd name="adj" fmla="val 29927"/>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i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ox(in)">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br>
              <a:rPr lang="es-ES" dirty="0"/>
            </a:br>
            <a:r>
              <a:rPr lang="es-ES" dirty="0"/>
              <a:t>Gestor Bibliográfico</a:t>
            </a:r>
          </a:p>
        </p:txBody>
      </p:sp>
      <p:sp>
        <p:nvSpPr>
          <p:cNvPr id="5" name="4 Marcador de contenido"/>
          <p:cNvSpPr>
            <a:spLocks noGrp="1"/>
          </p:cNvSpPr>
          <p:nvPr>
            <p:ph idx="1"/>
          </p:nvPr>
        </p:nvSpPr>
        <p:spPr>
          <a:xfrm>
            <a:off x="2819400" y="1714488"/>
            <a:ext cx="6324600" cy="4929222"/>
          </a:xfrm>
        </p:spPr>
        <p:txBody>
          <a:bodyPr>
            <a:normAutofit fontScale="77500" lnSpcReduction="20000"/>
          </a:bodyPr>
          <a:lstStyle/>
          <a:p>
            <a:pPr marL="514350" indent="-457200">
              <a:lnSpc>
                <a:spcPct val="120000"/>
              </a:lnSpc>
              <a:spcBef>
                <a:spcPts val="1200"/>
              </a:spcBef>
              <a:buFont typeface="Wingdings"/>
              <a:buChar char="J"/>
            </a:pPr>
            <a:r>
              <a:rPr lang="es-ES" sz="2800" dirty="0">
                <a:sym typeface="Wingdings"/>
              </a:rPr>
              <a:t>- Contenidos web &amp; offline</a:t>
            </a:r>
          </a:p>
          <a:p>
            <a:pPr marL="514350" indent="-457200">
              <a:lnSpc>
                <a:spcPct val="120000"/>
              </a:lnSpc>
              <a:spcBef>
                <a:spcPts val="1200"/>
              </a:spcBef>
              <a:buFont typeface="Wingdings"/>
              <a:buChar char="J"/>
            </a:pPr>
            <a:r>
              <a:rPr lang="es-ES" sz="2800" dirty="0">
                <a:sym typeface="Wingdings"/>
              </a:rPr>
              <a:t>- Consulta por ISBN</a:t>
            </a:r>
          </a:p>
          <a:p>
            <a:pPr marL="514350" indent="-457200">
              <a:lnSpc>
                <a:spcPct val="120000"/>
              </a:lnSpc>
              <a:spcBef>
                <a:spcPts val="1200"/>
              </a:spcBef>
              <a:buFont typeface="Wingdings"/>
              <a:buChar char="J"/>
            </a:pPr>
            <a:r>
              <a:rPr lang="es-ES" sz="2800" dirty="0">
                <a:sym typeface="Wingdings"/>
              </a:rPr>
              <a:t>- Detección automática</a:t>
            </a:r>
          </a:p>
          <a:p>
            <a:pPr marL="514350" indent="-457200">
              <a:lnSpc>
                <a:spcPct val="120000"/>
              </a:lnSpc>
              <a:spcBef>
                <a:spcPts val="1200"/>
              </a:spcBef>
              <a:buFont typeface="Wingdings"/>
              <a:buChar char="J"/>
            </a:pPr>
            <a:r>
              <a:rPr lang="es-ES" sz="2800" dirty="0">
                <a:sym typeface="Wingdings"/>
              </a:rPr>
              <a:t>- Integración con Office y Navegador</a:t>
            </a:r>
          </a:p>
          <a:p>
            <a:pPr marL="514350" indent="-457200">
              <a:lnSpc>
                <a:spcPct val="120000"/>
              </a:lnSpc>
              <a:spcBef>
                <a:spcPts val="1200"/>
              </a:spcBef>
              <a:buFont typeface="Wingdings"/>
              <a:buChar char="J"/>
            </a:pPr>
            <a:r>
              <a:rPr lang="es-ES" sz="2800" dirty="0">
                <a:sym typeface="Wingdings"/>
              </a:rPr>
              <a:t>- Conexión en red </a:t>
            </a:r>
          </a:p>
          <a:p>
            <a:pPr marL="514350" indent="-457200">
              <a:lnSpc>
                <a:spcPct val="120000"/>
              </a:lnSpc>
              <a:spcBef>
                <a:spcPts val="1200"/>
              </a:spcBef>
              <a:buFont typeface="Wingdings"/>
              <a:buChar char="J"/>
            </a:pPr>
            <a:r>
              <a:rPr lang="es-ES" sz="2800" dirty="0">
                <a:sym typeface="Wingdings"/>
              </a:rPr>
              <a:t>- Copia seguridad automática</a:t>
            </a:r>
          </a:p>
          <a:p>
            <a:pPr marL="514350" indent="-457200">
              <a:lnSpc>
                <a:spcPct val="120000"/>
              </a:lnSpc>
              <a:spcBef>
                <a:spcPts val="1200"/>
              </a:spcBef>
              <a:buFont typeface="Wingdings"/>
              <a:buChar char="J"/>
            </a:pPr>
            <a:r>
              <a:rPr lang="es-ES" sz="2800" dirty="0">
                <a:sym typeface="Wingdings"/>
              </a:rPr>
              <a:t>- Importar/Exportar</a:t>
            </a:r>
          </a:p>
          <a:p>
            <a:pPr marL="514350" indent="-457200">
              <a:lnSpc>
                <a:spcPct val="120000"/>
              </a:lnSpc>
              <a:spcBef>
                <a:spcPts val="1200"/>
              </a:spcBef>
              <a:buFont typeface="Wingdings"/>
              <a:buChar char="J"/>
            </a:pPr>
            <a:r>
              <a:rPr lang="es-ES" sz="2800" dirty="0">
                <a:sym typeface="Wingdings"/>
              </a:rPr>
              <a:t>- Etiquetado avanzado (Ej. relaciones)</a:t>
            </a:r>
          </a:p>
          <a:p>
            <a:pPr marL="514350" indent="-457200">
              <a:lnSpc>
                <a:spcPct val="120000"/>
              </a:lnSpc>
              <a:spcBef>
                <a:spcPts val="1200"/>
              </a:spcBef>
              <a:buFont typeface="Wingdings"/>
              <a:buChar char="J"/>
            </a:pPr>
            <a:r>
              <a:rPr lang="es-ES" sz="2800" dirty="0">
                <a:sym typeface="Wingdings"/>
              </a:rPr>
              <a:t>- Notas de lectura y adjuntos integrados</a:t>
            </a:r>
          </a:p>
          <a:p>
            <a:pPr marL="514350" indent="-457200">
              <a:lnSpc>
                <a:spcPct val="120000"/>
              </a:lnSpc>
              <a:spcBef>
                <a:spcPts val="1200"/>
              </a:spcBef>
              <a:buNone/>
            </a:pPr>
            <a:r>
              <a:rPr lang="es-ES" sz="2800" dirty="0">
                <a:sym typeface="Wingdings"/>
              </a:rPr>
              <a:t>   - Mejor instalarlo y  dedicarle un rato</a:t>
            </a:r>
          </a:p>
        </p:txBody>
      </p:sp>
      <p:pic>
        <p:nvPicPr>
          <p:cNvPr id="522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70491" y="71414"/>
            <a:ext cx="2402103" cy="662649"/>
          </a:xfrm>
          <a:prstGeom prst="roundRect">
            <a:avLst>
              <a:gd name="adj" fmla="val 29927"/>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i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ox(i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ox(i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ox(in)">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ox(in)">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box(in)">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box(in)">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br>
              <a:rPr lang="es-ES" dirty="0"/>
            </a:br>
            <a:r>
              <a:rPr lang="es-ES" dirty="0"/>
              <a:t>Vamos a aprender: </a:t>
            </a:r>
          </a:p>
        </p:txBody>
      </p:sp>
      <p:sp>
        <p:nvSpPr>
          <p:cNvPr id="5" name="4 Marcador de contenido"/>
          <p:cNvSpPr>
            <a:spLocks noGrp="1"/>
          </p:cNvSpPr>
          <p:nvPr>
            <p:ph idx="1"/>
          </p:nvPr>
        </p:nvSpPr>
        <p:spPr>
          <a:xfrm>
            <a:off x="2819400" y="1981200"/>
            <a:ext cx="6324600" cy="4662510"/>
          </a:xfrm>
        </p:spPr>
        <p:txBody>
          <a:bodyPr>
            <a:normAutofit/>
          </a:bodyPr>
          <a:lstStyle/>
          <a:p>
            <a:pPr marL="571500" indent="-514350">
              <a:lnSpc>
                <a:spcPct val="120000"/>
              </a:lnSpc>
              <a:spcBef>
                <a:spcPts val="1200"/>
              </a:spcBef>
              <a:buFont typeface="+mj-lt"/>
              <a:buAutoNum type="arabicPeriod"/>
            </a:pPr>
            <a:r>
              <a:rPr lang="es-ES" sz="2800" dirty="0">
                <a:sym typeface="Wingdings"/>
              </a:rPr>
              <a:t>Registrarnos e instalarlo</a:t>
            </a:r>
          </a:p>
          <a:p>
            <a:pPr marL="571500" indent="-514350">
              <a:lnSpc>
                <a:spcPct val="120000"/>
              </a:lnSpc>
              <a:spcBef>
                <a:spcPts val="1200"/>
              </a:spcBef>
              <a:buFont typeface="+mj-lt"/>
              <a:buAutoNum type="arabicPeriod"/>
            </a:pPr>
            <a:r>
              <a:rPr lang="es-ES" sz="2800" dirty="0">
                <a:sym typeface="Wingdings"/>
              </a:rPr>
              <a:t>Añadir referencias con ISBN</a:t>
            </a:r>
          </a:p>
          <a:p>
            <a:pPr marL="571500" indent="-514350">
              <a:lnSpc>
                <a:spcPct val="120000"/>
              </a:lnSpc>
              <a:spcBef>
                <a:spcPts val="1200"/>
              </a:spcBef>
              <a:buFont typeface="+mj-lt"/>
              <a:buAutoNum type="arabicPeriod"/>
            </a:pPr>
            <a:r>
              <a:rPr lang="es-ES" sz="2800" dirty="0">
                <a:sym typeface="Wingdings"/>
              </a:rPr>
              <a:t>Añadir artículos on-line</a:t>
            </a:r>
          </a:p>
          <a:p>
            <a:pPr marL="571500" indent="-514350">
              <a:lnSpc>
                <a:spcPct val="120000"/>
              </a:lnSpc>
              <a:spcBef>
                <a:spcPts val="1200"/>
              </a:spcBef>
              <a:buFont typeface="+mj-lt"/>
              <a:buAutoNum type="arabicPeriod"/>
            </a:pPr>
            <a:r>
              <a:rPr lang="es-ES" sz="2800" dirty="0">
                <a:sym typeface="Wingdings"/>
              </a:rPr>
              <a:t>Archivos adjuntos</a:t>
            </a:r>
          </a:p>
          <a:p>
            <a:pPr marL="571500" indent="-514350">
              <a:lnSpc>
                <a:spcPct val="120000"/>
              </a:lnSpc>
              <a:spcBef>
                <a:spcPts val="1200"/>
              </a:spcBef>
              <a:buFont typeface="+mj-lt"/>
              <a:buAutoNum type="arabicPeriod"/>
            </a:pPr>
            <a:r>
              <a:rPr lang="es-ES" sz="2800" dirty="0">
                <a:sym typeface="Wingdings"/>
              </a:rPr>
              <a:t>Notas de lectura</a:t>
            </a:r>
          </a:p>
          <a:p>
            <a:pPr marL="571500" indent="-514350">
              <a:lnSpc>
                <a:spcPct val="120000"/>
              </a:lnSpc>
              <a:spcBef>
                <a:spcPts val="1200"/>
              </a:spcBef>
              <a:buFont typeface="+mj-lt"/>
              <a:buAutoNum type="arabicPeriod"/>
            </a:pPr>
            <a:r>
              <a:rPr lang="es-ES" sz="2800" dirty="0">
                <a:sym typeface="Wingdings"/>
              </a:rPr>
              <a:t>Carpetas, etiquetas, relaciones</a:t>
            </a:r>
          </a:p>
          <a:p>
            <a:pPr marL="571500" indent="-514350">
              <a:lnSpc>
                <a:spcPct val="120000"/>
              </a:lnSpc>
              <a:spcBef>
                <a:spcPts val="1200"/>
              </a:spcBef>
              <a:buFont typeface="+mj-lt"/>
              <a:buAutoNum type="arabicPeriod"/>
            </a:pPr>
            <a:r>
              <a:rPr lang="es-ES" sz="2800" dirty="0">
                <a:sym typeface="Wingdings"/>
              </a:rPr>
              <a:t>Integración con Word</a:t>
            </a:r>
          </a:p>
        </p:txBody>
      </p:sp>
      <p:pic>
        <p:nvPicPr>
          <p:cNvPr id="522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70491" y="71414"/>
            <a:ext cx="2402103" cy="662649"/>
          </a:xfrm>
          <a:prstGeom prst="roundRect">
            <a:avLst>
              <a:gd name="adj" fmla="val 29927"/>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Primera lectura rápida</a:t>
            </a:r>
          </a:p>
        </p:txBody>
      </p:sp>
      <p:sp>
        <p:nvSpPr>
          <p:cNvPr id="3" name="2 Marcador de contenido"/>
          <p:cNvSpPr>
            <a:spLocks noGrp="1"/>
          </p:cNvSpPr>
          <p:nvPr>
            <p:ph idx="1"/>
          </p:nvPr>
        </p:nvSpPr>
        <p:spPr/>
        <p:txBody>
          <a:bodyPr>
            <a:normAutofit/>
          </a:bodyPr>
          <a:lstStyle/>
          <a:p>
            <a:r>
              <a:rPr lang="es-ES" dirty="0"/>
              <a:t>Lectura “en diagonal”: prensa, webs.</a:t>
            </a:r>
          </a:p>
          <a:p>
            <a:r>
              <a:rPr lang="es-ES" dirty="0"/>
              <a:t>Titular, entradilla y conclusiones</a:t>
            </a:r>
          </a:p>
          <a:p>
            <a:r>
              <a:rPr lang="es-ES" dirty="0"/>
              <a:t>‘Abstracts’ o  resúmenes: no leer informes.</a:t>
            </a:r>
          </a:p>
          <a:p>
            <a:r>
              <a:rPr lang="es-ES" dirty="0"/>
              <a:t>Reseñas e índices para no leer libros</a:t>
            </a:r>
          </a:p>
          <a:p>
            <a:r>
              <a:rPr lang="es-ES" dirty="0"/>
              <a:t>¿Relación con tema?  ¿Rema?</a:t>
            </a:r>
          </a:p>
          <a:p>
            <a:r>
              <a:rPr lang="es-ES" dirty="0"/>
              <a:t>DESHECHAR.   ¡¡No “todo suma”!!</a:t>
            </a:r>
          </a:p>
          <a:p>
            <a:r>
              <a:rPr lang="es-ES" dirty="0"/>
              <a:t>¿En qué epígrafe iría? </a:t>
            </a:r>
            <a:r>
              <a:rPr lang="es-ES" dirty="0">
                <a:sym typeface="Wingdings" pitchFamily="2" charset="2"/>
              </a:rPr>
              <a:t> Clasificar</a:t>
            </a:r>
          </a:p>
          <a:p>
            <a:endParaRPr lang="es-E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Plan de Lectura</a:t>
            </a:r>
          </a:p>
        </p:txBody>
      </p:sp>
      <p:sp>
        <p:nvSpPr>
          <p:cNvPr id="3" name="2 Marcador de contenido"/>
          <p:cNvSpPr>
            <a:spLocks noGrp="1"/>
          </p:cNvSpPr>
          <p:nvPr>
            <p:ph idx="1"/>
          </p:nvPr>
        </p:nvSpPr>
        <p:spPr/>
        <p:txBody>
          <a:bodyPr/>
          <a:lstStyle/>
          <a:p>
            <a:r>
              <a:rPr lang="es-ES" dirty="0"/>
              <a:t>Calcular el tiempo real de lectura que tengo</a:t>
            </a:r>
          </a:p>
          <a:p>
            <a:r>
              <a:rPr lang="es-ES" dirty="0">
                <a:sym typeface="Wingdings" pitchFamily="2" charset="2"/>
              </a:rPr>
              <a:t>Distribuir cuánto quiero dedicar a cada bloque o epígrafe</a:t>
            </a:r>
          </a:p>
          <a:p>
            <a:r>
              <a:rPr lang="es-ES" dirty="0">
                <a:sym typeface="Wingdings" pitchFamily="2" charset="2"/>
              </a:rPr>
              <a:t>Priorizar cada bloque y cribar</a:t>
            </a:r>
          </a:p>
          <a:p>
            <a:r>
              <a:rPr lang="es-ES" dirty="0">
                <a:sym typeface="Wingdings" pitchFamily="2" charset="2"/>
              </a:rPr>
              <a:t>Distribuir a lo largo del tiempo disponible</a:t>
            </a:r>
          </a:p>
          <a:p>
            <a:r>
              <a:rPr lang="es-ES" dirty="0">
                <a:sym typeface="Wingdings" pitchFamily="2" charset="2"/>
              </a:rPr>
              <a:t>Tener visible el plan de trabajo</a:t>
            </a:r>
          </a:p>
          <a:p>
            <a:r>
              <a:rPr lang="es-ES" dirty="0">
                <a:sym typeface="Wingdings" pitchFamily="2" charset="2"/>
              </a:rPr>
              <a:t>Actualizarlo</a:t>
            </a:r>
          </a:p>
          <a:p>
            <a:endParaRPr lang="es-ES" dirty="0">
              <a:sym typeface="Wingdings" pitchFamily="2" charset="2"/>
            </a:endParaRPr>
          </a:p>
          <a:p>
            <a:endParaRPr lang="es-E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400" dirty="0"/>
              <a:t>Plan de Lectura</a:t>
            </a:r>
            <a:br>
              <a:rPr lang="es-ES" dirty="0"/>
            </a:br>
            <a:r>
              <a:rPr lang="es-ES" dirty="0"/>
              <a:t>Cómo priorizar</a:t>
            </a:r>
          </a:p>
        </p:txBody>
      </p:sp>
      <p:sp>
        <p:nvSpPr>
          <p:cNvPr id="3" name="2 Marcador de contenido"/>
          <p:cNvSpPr>
            <a:spLocks noGrp="1"/>
          </p:cNvSpPr>
          <p:nvPr>
            <p:ph idx="1"/>
          </p:nvPr>
        </p:nvSpPr>
        <p:spPr>
          <a:xfrm>
            <a:off x="2819400" y="1981200"/>
            <a:ext cx="6110318" cy="4448196"/>
          </a:xfrm>
        </p:spPr>
        <p:txBody>
          <a:bodyPr>
            <a:normAutofit fontScale="85000" lnSpcReduction="10000"/>
          </a:bodyPr>
          <a:lstStyle/>
          <a:p>
            <a:pPr marL="457200" indent="-457200">
              <a:buFont typeface="+mj-lt"/>
              <a:buAutoNum type="arabicPeriod"/>
            </a:pPr>
            <a:r>
              <a:rPr lang="es-ES" dirty="0"/>
              <a:t>Investigaciones en mi área concreta.</a:t>
            </a:r>
          </a:p>
          <a:p>
            <a:pPr marL="457200" indent="-457200">
              <a:buFont typeface="+mj-lt"/>
              <a:buAutoNum type="arabicPeriod"/>
            </a:pPr>
            <a:r>
              <a:rPr lang="es-ES" dirty="0"/>
              <a:t>Concreto y aplicado mejor que global o abstracto</a:t>
            </a:r>
          </a:p>
          <a:p>
            <a:pPr marL="457200" indent="-457200">
              <a:buFont typeface="+mj-lt"/>
              <a:buAutoNum type="arabicPeriod"/>
            </a:pPr>
            <a:r>
              <a:rPr lang="es-ES" dirty="0"/>
              <a:t>Priorizar lo similar y “cercano” (da referencias)</a:t>
            </a:r>
          </a:p>
          <a:p>
            <a:pPr marL="457200" indent="-457200">
              <a:buFont typeface="+mj-lt"/>
              <a:buAutoNum type="arabicPeriod"/>
            </a:pPr>
            <a:r>
              <a:rPr lang="es-ES" dirty="0"/>
              <a:t>Moderno (trata lo antiguo)</a:t>
            </a:r>
          </a:p>
          <a:p>
            <a:pPr marL="457200" indent="-457200">
              <a:buFont typeface="+mj-lt"/>
              <a:buAutoNum type="arabicPeriod"/>
            </a:pPr>
            <a:r>
              <a:rPr lang="es-ES" dirty="0"/>
              <a:t>Breve</a:t>
            </a:r>
          </a:p>
          <a:p>
            <a:endParaRPr lang="es-ES" dirty="0"/>
          </a:p>
          <a:p>
            <a:r>
              <a:rPr lang="es-ES" dirty="0"/>
              <a:t>Estrategia de ida y vuelta (para leer tratados clásicos y generales)</a:t>
            </a:r>
          </a:p>
          <a:p>
            <a:pPr lvl="0"/>
            <a:r>
              <a:rPr lang="es-ES" dirty="0"/>
              <a:t>No leer todo “del tirón”</a:t>
            </a:r>
          </a:p>
          <a:p>
            <a:pPr lvl="0"/>
            <a:r>
              <a:rPr lang="es-ES" dirty="0"/>
              <a:t>Seleccionar capítulos</a:t>
            </a:r>
          </a:p>
          <a:p>
            <a:endParaRPr lang="es-ES" dirty="0">
              <a:sym typeface="Wingdings" pitchFamily="2" charset="2"/>
            </a:endParaRPr>
          </a:p>
          <a:p>
            <a:endParaRPr lang="es-E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ox(i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ox(i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ox(in)">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400" dirty="0"/>
              <a:t>Plan de Lectura</a:t>
            </a:r>
            <a:br>
              <a:rPr lang="es-ES" dirty="0"/>
            </a:br>
            <a:r>
              <a:rPr lang="es-ES" dirty="0"/>
              <a:t>Cómo priorizar</a:t>
            </a:r>
          </a:p>
        </p:txBody>
      </p:sp>
      <p:sp>
        <p:nvSpPr>
          <p:cNvPr id="3" name="2 Marcador de contenido"/>
          <p:cNvSpPr>
            <a:spLocks noGrp="1"/>
          </p:cNvSpPr>
          <p:nvPr>
            <p:ph idx="1"/>
          </p:nvPr>
        </p:nvSpPr>
        <p:spPr/>
        <p:txBody>
          <a:bodyPr>
            <a:normAutofit/>
          </a:bodyPr>
          <a:lstStyle/>
          <a:p>
            <a:pPr>
              <a:buNone/>
            </a:pPr>
            <a:r>
              <a:rPr lang="es-ES" b="1" dirty="0"/>
              <a:t>Estrategia para adentrarse en un tema:</a:t>
            </a:r>
          </a:p>
          <a:p>
            <a:pPr>
              <a:buNone/>
            </a:pPr>
            <a:endParaRPr lang="es-ES" dirty="0"/>
          </a:p>
          <a:p>
            <a:pPr lvl="0"/>
            <a:r>
              <a:rPr lang="es-ES" dirty="0"/>
              <a:t>Libro general introductorio (amplitud de miras)</a:t>
            </a:r>
          </a:p>
          <a:p>
            <a:pPr lvl="0"/>
            <a:r>
              <a:rPr lang="es-ES" dirty="0"/>
              <a:t>Revisión bibliográfica reciente (</a:t>
            </a:r>
            <a:r>
              <a:rPr lang="es-ES" i="1" dirty="0"/>
              <a:t>estado de la cuestión, mapa, etc.</a:t>
            </a:r>
            <a:r>
              <a:rPr lang="es-ES" dirty="0"/>
              <a:t>)</a:t>
            </a:r>
          </a:p>
          <a:p>
            <a:pPr lvl="0"/>
            <a:r>
              <a:rPr lang="es-ES" i="1" dirty="0"/>
              <a:t>‘</a:t>
            </a:r>
            <a:r>
              <a:rPr lang="es-ES" i="1" dirty="0" err="1"/>
              <a:t>Papers</a:t>
            </a:r>
            <a:r>
              <a:rPr lang="es-ES" i="1" dirty="0"/>
              <a:t>’</a:t>
            </a:r>
            <a:r>
              <a:rPr lang="es-ES" dirty="0"/>
              <a:t> o artículos, actuales (actualidad y detalle específico)</a:t>
            </a:r>
          </a:p>
          <a:p>
            <a:endParaRPr lang="es-ES" dirty="0">
              <a:sym typeface="Wingdings" pitchFamily="2" charset="2"/>
            </a:endParaRPr>
          </a:p>
          <a:p>
            <a:endParaRPr lang="es-E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t>Programación</a:t>
            </a:r>
          </a:p>
        </p:txBody>
      </p:sp>
      <p:sp>
        <p:nvSpPr>
          <p:cNvPr id="5" name="4 Marcador de contenido"/>
          <p:cNvSpPr>
            <a:spLocks noGrp="1"/>
          </p:cNvSpPr>
          <p:nvPr>
            <p:ph idx="1"/>
          </p:nvPr>
        </p:nvSpPr>
        <p:spPr>
          <a:xfrm>
            <a:off x="2819400" y="1785926"/>
            <a:ext cx="6110318" cy="4572032"/>
          </a:xfrm>
        </p:spPr>
        <p:txBody>
          <a:bodyPr>
            <a:normAutofit/>
          </a:bodyPr>
          <a:lstStyle/>
          <a:p>
            <a:r>
              <a:rPr lang="es-ES" i="1" dirty="0">
                <a:solidFill>
                  <a:schemeClr val="tx1"/>
                </a:solidFill>
              </a:rPr>
              <a:t>Una vez que tenemos la ficha de </a:t>
            </a:r>
            <a:r>
              <a:rPr lang="es-ES" b="1" i="1" dirty="0">
                <a:solidFill>
                  <a:schemeClr val="tx1"/>
                </a:solidFill>
              </a:rPr>
              <a:t>Plan Básico </a:t>
            </a:r>
            <a:r>
              <a:rPr lang="es-ES" i="1" dirty="0">
                <a:solidFill>
                  <a:schemeClr val="tx1"/>
                </a:solidFill>
              </a:rPr>
              <a:t>y por tanto un </a:t>
            </a:r>
            <a:r>
              <a:rPr lang="es-ES" b="1" i="1" dirty="0">
                <a:solidFill>
                  <a:schemeClr val="tx1"/>
                </a:solidFill>
              </a:rPr>
              <a:t>Índice de Trabajo</a:t>
            </a:r>
            <a:r>
              <a:rPr lang="es-ES" i="1" dirty="0">
                <a:solidFill>
                  <a:schemeClr val="tx1"/>
                </a:solidFill>
              </a:rPr>
              <a:t>..</a:t>
            </a:r>
          </a:p>
          <a:p>
            <a:r>
              <a:rPr lang="es-ES" i="1" dirty="0">
                <a:solidFill>
                  <a:schemeClr val="tx1"/>
                </a:solidFill>
              </a:rPr>
              <a:t>..y tenemos un </a:t>
            </a:r>
            <a:r>
              <a:rPr lang="es-ES" b="1" i="1" dirty="0">
                <a:solidFill>
                  <a:schemeClr val="tx1"/>
                </a:solidFill>
              </a:rPr>
              <a:t>Plan de Lectura</a:t>
            </a:r>
            <a:r>
              <a:rPr lang="es-ES" i="1" dirty="0">
                <a:solidFill>
                  <a:schemeClr val="tx1"/>
                </a:solidFill>
              </a:rPr>
              <a:t>..</a:t>
            </a:r>
          </a:p>
          <a:p>
            <a:r>
              <a:rPr lang="es-ES" i="1" dirty="0">
                <a:solidFill>
                  <a:schemeClr val="tx1"/>
                </a:solidFill>
              </a:rPr>
              <a:t>Distribuimos la tarea entre los recursos disponibles:</a:t>
            </a:r>
          </a:p>
          <a:p>
            <a:pPr lvl="1"/>
            <a:r>
              <a:rPr lang="es-ES" i="1" dirty="0">
                <a:solidFill>
                  <a:schemeClr val="tx1"/>
                </a:solidFill>
              </a:rPr>
              <a:t>Recursos humanos</a:t>
            </a:r>
          </a:p>
          <a:p>
            <a:pPr lvl="1"/>
            <a:r>
              <a:rPr lang="es-ES" i="1" dirty="0">
                <a:solidFill>
                  <a:schemeClr val="tx1"/>
                </a:solidFill>
              </a:rPr>
              <a:t>Recursos temporales</a:t>
            </a:r>
          </a:p>
          <a:p>
            <a:pPr lvl="1"/>
            <a:r>
              <a:rPr lang="es-ES" i="1" dirty="0">
                <a:solidFill>
                  <a:schemeClr val="tx1"/>
                </a:solidFill>
              </a:rPr>
              <a:t>Recursos técnicos</a:t>
            </a:r>
            <a:endParaRPr lang="es-ES" i="1" dirty="0">
              <a:solidFill>
                <a:schemeClr val="bg2">
                  <a:lumMod val="25000"/>
                  <a:lumOff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ox(in)">
                                      <p:cBhvr>
                                        <p:cTn id="20" dur="500"/>
                                        <p:tgtEl>
                                          <p:spTgt spid="5">
                                            <p:txEl>
                                              <p:pRg st="3" end="3"/>
                                            </p:txEl>
                                          </p:spTgt>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ox(in)">
                                      <p:cBhvr>
                                        <p:cTn id="23" dur="500"/>
                                        <p:tgtEl>
                                          <p:spTgt spid="5">
                                            <p:txEl>
                                              <p:pRg st="4" end="4"/>
                                            </p:txEl>
                                          </p:spTgt>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box(in)">
                                      <p:cBhvr>
                                        <p:cTn id="2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Programación</a:t>
            </a:r>
          </a:p>
        </p:txBody>
      </p:sp>
      <p:sp>
        <p:nvSpPr>
          <p:cNvPr id="3" name="2 Marcador de contenido"/>
          <p:cNvSpPr>
            <a:spLocks noGrp="1"/>
          </p:cNvSpPr>
          <p:nvPr>
            <p:ph idx="1"/>
          </p:nvPr>
        </p:nvSpPr>
        <p:spPr/>
        <p:txBody>
          <a:bodyPr/>
          <a:lstStyle/>
          <a:p>
            <a:r>
              <a:rPr lang="es-ES" dirty="0"/>
              <a:t>¡No es necesario seguir el índice!</a:t>
            </a:r>
          </a:p>
          <a:p>
            <a:r>
              <a:rPr lang="es-ES" dirty="0"/>
              <a:t>Puede ser buena idea empezar por:</a:t>
            </a:r>
          </a:p>
          <a:p>
            <a:pPr lvl="1"/>
            <a:r>
              <a:rPr lang="es-ES" dirty="0"/>
              <a:t>Lo que condicionará a otras partes</a:t>
            </a:r>
          </a:p>
          <a:p>
            <a:pPr lvl="1"/>
            <a:r>
              <a:rPr lang="es-ES" dirty="0"/>
              <a:t>La parte en que se dispone de más documentación</a:t>
            </a:r>
          </a:p>
          <a:p>
            <a:pPr lvl="1"/>
            <a:r>
              <a:rPr lang="es-ES" dirty="0"/>
              <a:t>La parte que está “más clara” o cerrada</a:t>
            </a:r>
          </a:p>
          <a:p>
            <a:pPr lvl="1"/>
            <a:r>
              <a:rPr lang="es-ES" dirty="0"/>
              <a:t>Aquello en que nos sentimos más seguros</a:t>
            </a:r>
          </a:p>
          <a:p>
            <a:pPr lvl="1"/>
            <a:r>
              <a:rPr lang="es-ES" dirty="0"/>
              <a:t>La parte fundamental, con más “chicha”: el núcleo.</a:t>
            </a:r>
          </a:p>
          <a:p>
            <a:pPr lvl="1"/>
            <a:endParaRPr lang="es-ES" dirty="0"/>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br>
              <a:rPr lang="es-ES" dirty="0"/>
            </a:br>
            <a:r>
              <a:rPr lang="es-ES" dirty="0"/>
              <a:t>Programación</a:t>
            </a:r>
          </a:p>
        </p:txBody>
      </p:sp>
      <p:sp>
        <p:nvSpPr>
          <p:cNvPr id="5" name="4 Marcador de contenido"/>
          <p:cNvSpPr>
            <a:spLocks noGrp="1"/>
          </p:cNvSpPr>
          <p:nvPr>
            <p:ph idx="1"/>
          </p:nvPr>
        </p:nvSpPr>
        <p:spPr>
          <a:xfrm>
            <a:off x="2819400" y="1785926"/>
            <a:ext cx="6110318" cy="4572032"/>
          </a:xfrm>
        </p:spPr>
        <p:txBody>
          <a:bodyPr>
            <a:normAutofit/>
          </a:bodyPr>
          <a:lstStyle/>
          <a:p>
            <a:pPr>
              <a:buNone/>
            </a:pPr>
            <a:r>
              <a:rPr lang="es-ES" i="1" dirty="0">
                <a:solidFill>
                  <a:schemeClr val="tx1"/>
                </a:solidFill>
              </a:rPr>
              <a:t>Elaboraremos un cuadro-organigrama</a:t>
            </a:r>
          </a:p>
          <a:p>
            <a:endParaRPr lang="es-ES" i="1" dirty="0">
              <a:solidFill>
                <a:schemeClr val="tx1"/>
              </a:solidFill>
            </a:endParaRPr>
          </a:p>
        </p:txBody>
      </p:sp>
      <p:graphicFrame>
        <p:nvGraphicFramePr>
          <p:cNvPr id="6" name="5 Tabla"/>
          <p:cNvGraphicFramePr>
            <a:graphicFrameLocks noGrp="1"/>
          </p:cNvGraphicFramePr>
          <p:nvPr/>
        </p:nvGraphicFramePr>
        <p:xfrm>
          <a:off x="3000364" y="2451696"/>
          <a:ext cx="5810248" cy="3822419"/>
        </p:xfrm>
        <a:graphic>
          <a:graphicData uri="http://schemas.openxmlformats.org/drawingml/2006/table">
            <a:tbl>
              <a:tblPr firstRow="1" firstCol="1" bandCol="1">
                <a:tableStyleId>{5C22544A-7EE6-4342-B048-85BDC9FD1C3A}</a:tableStyleId>
              </a:tblPr>
              <a:tblGrid>
                <a:gridCol w="1452562">
                  <a:extLst>
                    <a:ext uri="{9D8B030D-6E8A-4147-A177-3AD203B41FA5}">
                      <a16:colId xmlns:a16="http://schemas.microsoft.com/office/drawing/2014/main" val="20000"/>
                    </a:ext>
                  </a:extLst>
                </a:gridCol>
                <a:gridCol w="1452562">
                  <a:extLst>
                    <a:ext uri="{9D8B030D-6E8A-4147-A177-3AD203B41FA5}">
                      <a16:colId xmlns:a16="http://schemas.microsoft.com/office/drawing/2014/main" val="20001"/>
                    </a:ext>
                  </a:extLst>
                </a:gridCol>
                <a:gridCol w="1452562">
                  <a:extLst>
                    <a:ext uri="{9D8B030D-6E8A-4147-A177-3AD203B41FA5}">
                      <a16:colId xmlns:a16="http://schemas.microsoft.com/office/drawing/2014/main" val="20002"/>
                    </a:ext>
                  </a:extLst>
                </a:gridCol>
                <a:gridCol w="1452562">
                  <a:extLst>
                    <a:ext uri="{9D8B030D-6E8A-4147-A177-3AD203B41FA5}">
                      <a16:colId xmlns:a16="http://schemas.microsoft.com/office/drawing/2014/main" val="20003"/>
                    </a:ext>
                  </a:extLst>
                </a:gridCol>
              </a:tblGrid>
              <a:tr h="591539">
                <a:tc>
                  <a:txBody>
                    <a:bodyPr/>
                    <a:lstStyle/>
                    <a:p>
                      <a:pPr algn="ctr"/>
                      <a:endParaRPr lang="es-ES" sz="1600" b="0" i="1" dirty="0"/>
                    </a:p>
                    <a:p>
                      <a:pPr algn="ctr"/>
                      <a:r>
                        <a:rPr lang="es-ES" sz="1600" b="0" i="1" dirty="0"/>
                        <a:t>Recursos</a:t>
                      </a:r>
                    </a:p>
                  </a:txBody>
                  <a:tcPr/>
                </a:tc>
                <a:tc>
                  <a:txBody>
                    <a:bodyPr/>
                    <a:lstStyle/>
                    <a:p>
                      <a:pPr algn="ctr"/>
                      <a:r>
                        <a:rPr lang="es-ES" dirty="0"/>
                        <a:t>Semana</a:t>
                      </a:r>
                      <a:r>
                        <a:rPr lang="es-ES" baseline="0" dirty="0"/>
                        <a:t> 1</a:t>
                      </a:r>
                      <a:endParaRPr lang="es-ES" dirty="0"/>
                    </a:p>
                  </a:txBody>
                  <a:tcPr/>
                </a:tc>
                <a:tc>
                  <a:txBody>
                    <a:bodyPr/>
                    <a:lstStyle/>
                    <a:p>
                      <a:pPr algn="ctr"/>
                      <a:r>
                        <a:rPr lang="es-ES" dirty="0"/>
                        <a:t>Semana 2</a:t>
                      </a:r>
                    </a:p>
                  </a:txBody>
                  <a:tcPr/>
                </a:tc>
                <a:tc>
                  <a:txBody>
                    <a:bodyPr/>
                    <a:lstStyle/>
                    <a:p>
                      <a:pPr algn="ctr"/>
                      <a:r>
                        <a:rPr lang="es-ES" dirty="0"/>
                        <a:t>Semana 3</a:t>
                      </a:r>
                    </a:p>
                  </a:txBody>
                  <a:tcPr/>
                </a:tc>
                <a:extLst>
                  <a:ext uri="{0D108BD9-81ED-4DB2-BD59-A6C34878D82A}">
                    <a16:rowId xmlns:a16="http://schemas.microsoft.com/office/drawing/2014/main" val="10000"/>
                  </a:ext>
                </a:extLst>
              </a:tr>
              <a:tr h="616297">
                <a:tc>
                  <a:txBody>
                    <a:bodyPr/>
                    <a:lstStyle/>
                    <a:p>
                      <a:pPr algn="ctr"/>
                      <a:r>
                        <a:rPr lang="es-ES" dirty="0"/>
                        <a:t>Archivo</a:t>
                      </a:r>
                    </a:p>
                    <a:p>
                      <a:pPr algn="ctr"/>
                      <a:r>
                        <a:rPr lang="es-ES" dirty="0"/>
                        <a:t>Histórico</a:t>
                      </a:r>
                    </a:p>
                  </a:txBody>
                  <a:tcPr/>
                </a:tc>
                <a:tc>
                  <a:txBody>
                    <a:bodyPr/>
                    <a:lstStyle/>
                    <a:p>
                      <a:pPr algn="ctr"/>
                      <a:r>
                        <a:rPr lang="es-ES" b="1" dirty="0"/>
                        <a:t>Fran</a:t>
                      </a:r>
                      <a:br>
                        <a:rPr lang="es-ES" dirty="0"/>
                      </a:br>
                      <a:r>
                        <a:rPr lang="es-ES" sz="1200" dirty="0"/>
                        <a:t>Documentación</a:t>
                      </a:r>
                      <a:endParaRPr lang="es-ES" u="sng"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b="1" dirty="0"/>
                        <a:t>Fran</a:t>
                      </a:r>
                      <a:br>
                        <a:rPr lang="es-ES" dirty="0"/>
                      </a:br>
                      <a:r>
                        <a:rPr lang="es-ES" sz="1200" dirty="0"/>
                        <a:t>Documentación</a:t>
                      </a:r>
                      <a:r>
                        <a:rPr lang="es-ES" sz="1200" baseline="0" dirty="0"/>
                        <a:t> </a:t>
                      </a:r>
                      <a:endParaRPr lang="es-ES" u="sng" dirty="0"/>
                    </a:p>
                  </a:txBody>
                  <a:tcPr/>
                </a:tc>
                <a:tc>
                  <a:txBody>
                    <a:bodyPr/>
                    <a:lstStyle/>
                    <a:p>
                      <a:pPr algn="ctr"/>
                      <a:r>
                        <a:rPr lang="es-ES" sz="2800" dirty="0"/>
                        <a:t>X</a:t>
                      </a:r>
                    </a:p>
                  </a:txBody>
                  <a:tcPr/>
                </a:tc>
                <a:extLst>
                  <a:ext uri="{0D108BD9-81ED-4DB2-BD59-A6C34878D82A}">
                    <a16:rowId xmlns:a16="http://schemas.microsoft.com/office/drawing/2014/main" val="10001"/>
                  </a:ext>
                </a:extLst>
              </a:tr>
              <a:tr h="997814">
                <a:tc>
                  <a:txBody>
                    <a:bodyPr/>
                    <a:lstStyle/>
                    <a:p>
                      <a:pPr algn="ctr"/>
                      <a:endParaRPr lang="es-ES" dirty="0"/>
                    </a:p>
                    <a:p>
                      <a:pPr algn="ctr"/>
                      <a:r>
                        <a:rPr lang="es-ES" dirty="0"/>
                        <a:t>Redactora Jefe</a:t>
                      </a:r>
                    </a:p>
                  </a:txBody>
                  <a:tcPr/>
                </a:tc>
                <a:tc>
                  <a:txBody>
                    <a:bodyPr/>
                    <a:lstStyle/>
                    <a:p>
                      <a:pPr algn="ctr"/>
                      <a:r>
                        <a:rPr lang="es-ES" sz="1600" b="1" dirty="0"/>
                        <a:t>Olga</a:t>
                      </a:r>
                    </a:p>
                    <a:p>
                      <a:pPr algn="ctr"/>
                      <a:r>
                        <a:rPr lang="es-ES" sz="1800" dirty="0"/>
                        <a:t>Plan Básico</a:t>
                      </a:r>
                    </a:p>
                    <a:p>
                      <a:pPr algn="ctr"/>
                      <a:endParaRPr lang="es-ES" dirty="0"/>
                    </a:p>
                  </a:txBody>
                  <a:tcPr/>
                </a:tc>
                <a:tc>
                  <a:txBody>
                    <a:bodyPr/>
                    <a:lstStyle/>
                    <a:p>
                      <a:pPr algn="ctr"/>
                      <a:endParaRPr lang="es-ES" sz="1400" dirty="0"/>
                    </a:p>
                    <a:p>
                      <a:pPr algn="ctr"/>
                      <a:r>
                        <a:rPr lang="es-ES" sz="2400" dirty="0"/>
                        <a:t>X</a:t>
                      </a:r>
                    </a:p>
                  </a:txBody>
                  <a:tcPr/>
                </a:tc>
                <a:tc>
                  <a:txBody>
                    <a:bodyPr/>
                    <a:lstStyle/>
                    <a:p>
                      <a:pPr algn="ctr"/>
                      <a:r>
                        <a:rPr lang="es-ES" sz="1600" b="1" dirty="0"/>
                        <a:t>Olga</a:t>
                      </a:r>
                    </a:p>
                    <a:p>
                      <a:pPr algn="ctr"/>
                      <a:r>
                        <a:rPr lang="es-ES" sz="1400" dirty="0"/>
                        <a:t>Introducción y conclusiones</a:t>
                      </a:r>
                    </a:p>
                    <a:p>
                      <a:pPr algn="ctr"/>
                      <a:endParaRPr lang="es-ES" dirty="0"/>
                    </a:p>
                  </a:txBody>
                  <a:tcPr/>
                </a:tc>
                <a:extLst>
                  <a:ext uri="{0D108BD9-81ED-4DB2-BD59-A6C34878D82A}">
                    <a16:rowId xmlns:a16="http://schemas.microsoft.com/office/drawing/2014/main" val="10002"/>
                  </a:ext>
                </a:extLst>
              </a:tr>
              <a:tr h="880424">
                <a:tc>
                  <a:txBody>
                    <a:bodyPr/>
                    <a:lstStyle/>
                    <a:p>
                      <a:pPr algn="ctr"/>
                      <a:endParaRPr lang="es-ES" dirty="0"/>
                    </a:p>
                    <a:p>
                      <a:pPr algn="ctr"/>
                      <a:r>
                        <a:rPr lang="es-ES" dirty="0"/>
                        <a:t>Redacción</a:t>
                      </a:r>
                    </a:p>
                  </a:txBody>
                  <a:tcPr/>
                </a:tc>
                <a:tc>
                  <a:txBody>
                    <a:bodyPr/>
                    <a:lstStyle/>
                    <a:p>
                      <a:pPr algn="ctr"/>
                      <a:endParaRPr lang="es-ES" dirty="0"/>
                    </a:p>
                  </a:txBody>
                  <a:tcPr/>
                </a:tc>
                <a:tc>
                  <a:txBody>
                    <a:bodyPr/>
                    <a:lstStyle/>
                    <a:p>
                      <a:pPr algn="ctr"/>
                      <a:r>
                        <a:rPr lang="es-ES" b="1" dirty="0"/>
                        <a:t>Yo </a:t>
                      </a:r>
                    </a:p>
                    <a:p>
                      <a:pPr algn="ctr"/>
                      <a:r>
                        <a:rPr lang="es-ES" dirty="0"/>
                        <a:t>Resto epígrafes</a:t>
                      </a:r>
                    </a:p>
                  </a:txBody>
                  <a:tcPr/>
                </a:tc>
                <a:tc>
                  <a:txBody>
                    <a:bodyPr/>
                    <a:lstStyle/>
                    <a:p>
                      <a:pPr algn="ctr"/>
                      <a:r>
                        <a:rPr lang="es-ES" b="1" dirty="0"/>
                        <a:t>Yo </a:t>
                      </a:r>
                    </a:p>
                    <a:p>
                      <a:pPr algn="ctr"/>
                      <a:r>
                        <a:rPr lang="es-ES" dirty="0"/>
                        <a:t>Resto epígrafes</a:t>
                      </a:r>
                    </a:p>
                  </a:txBody>
                  <a:tcPr/>
                </a:tc>
                <a:extLst>
                  <a:ext uri="{0D108BD9-81ED-4DB2-BD59-A6C34878D82A}">
                    <a16:rowId xmlns:a16="http://schemas.microsoft.com/office/drawing/2014/main" val="10003"/>
                  </a:ext>
                </a:extLst>
              </a:tr>
              <a:tr h="616297">
                <a:tc>
                  <a:txBody>
                    <a:bodyPr/>
                    <a:lstStyle/>
                    <a:p>
                      <a:pPr algn="ctr"/>
                      <a:r>
                        <a:rPr lang="es-ES" dirty="0"/>
                        <a:t>Sala Edición</a:t>
                      </a:r>
                    </a:p>
                  </a:txBody>
                  <a:tcPr/>
                </a:tc>
                <a:tc>
                  <a:txBody>
                    <a:bodyPr/>
                    <a:lstStyle/>
                    <a:p>
                      <a:pPr algn="ctr"/>
                      <a:endParaRPr lang="es-ES" sz="1400" u="sng" dirty="0"/>
                    </a:p>
                  </a:txBody>
                  <a:tcPr/>
                </a:tc>
                <a:tc>
                  <a:txBody>
                    <a:bodyPr/>
                    <a:lstStyle/>
                    <a:p>
                      <a:pPr algn="ctr"/>
                      <a:endParaRPr lang="es-ES" dirty="0"/>
                    </a:p>
                  </a:txBody>
                  <a:tcPr/>
                </a:tc>
                <a:tc>
                  <a:txBody>
                    <a:bodyPr/>
                    <a:lstStyle/>
                    <a:p>
                      <a:pPr algn="ctr"/>
                      <a:r>
                        <a:rPr lang="es-ES" sz="1400" b="1" dirty="0"/>
                        <a:t>Marta</a:t>
                      </a:r>
                    </a:p>
                    <a:p>
                      <a:pPr algn="ctr"/>
                      <a:r>
                        <a:rPr lang="es-ES" sz="1400" dirty="0"/>
                        <a:t>Maquetación</a:t>
                      </a:r>
                    </a:p>
                  </a:txBody>
                  <a:tcPr/>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t>Preparación de un informe</a:t>
            </a:r>
          </a:p>
        </p:txBody>
      </p:sp>
      <p:sp>
        <p:nvSpPr>
          <p:cNvPr id="5" name="4 Marcador de contenido"/>
          <p:cNvSpPr>
            <a:spLocks noGrp="1"/>
          </p:cNvSpPr>
          <p:nvPr>
            <p:ph idx="1"/>
          </p:nvPr>
        </p:nvSpPr>
        <p:spPr/>
        <p:txBody>
          <a:bodyPr>
            <a:normAutofit lnSpcReduction="10000"/>
          </a:bodyPr>
          <a:lstStyle/>
          <a:p>
            <a:pPr marL="457200" indent="-457200" algn="ctr">
              <a:lnSpc>
                <a:spcPct val="120000"/>
              </a:lnSpc>
              <a:spcBef>
                <a:spcPts val="1200"/>
              </a:spcBef>
              <a:buNone/>
            </a:pPr>
            <a:r>
              <a:rPr lang="es-ES" i="1" dirty="0"/>
              <a:t>A) El Plan Básico</a:t>
            </a:r>
          </a:p>
          <a:p>
            <a:pPr marL="457200" indent="-457200">
              <a:lnSpc>
                <a:spcPct val="120000"/>
              </a:lnSpc>
              <a:spcBef>
                <a:spcPts val="1200"/>
              </a:spcBef>
              <a:buFont typeface="+mj-lt"/>
              <a:buAutoNum type="arabicPeriod"/>
            </a:pPr>
            <a:r>
              <a:rPr lang="es-ES" i="1" dirty="0"/>
              <a:t>Planificación de las fases del proceso</a:t>
            </a:r>
          </a:p>
          <a:p>
            <a:pPr marL="457200" indent="-457200">
              <a:lnSpc>
                <a:spcPct val="120000"/>
              </a:lnSpc>
              <a:spcBef>
                <a:spcPts val="1200"/>
              </a:spcBef>
              <a:buFont typeface="+mj-lt"/>
              <a:buAutoNum type="arabicPeriod"/>
            </a:pPr>
            <a:r>
              <a:rPr lang="es-ES" i="1" dirty="0"/>
              <a:t>Delimitar tema y rema</a:t>
            </a:r>
          </a:p>
          <a:p>
            <a:pPr marL="457200" indent="-457200">
              <a:lnSpc>
                <a:spcPct val="120000"/>
              </a:lnSpc>
              <a:spcBef>
                <a:spcPts val="1200"/>
              </a:spcBef>
              <a:buFont typeface="+mj-lt"/>
              <a:buAutoNum type="arabicPeriod"/>
            </a:pPr>
            <a:r>
              <a:rPr lang="es-ES" i="1" dirty="0"/>
              <a:t>Análisis de audiencia, propósito y respuesta deseada.</a:t>
            </a:r>
          </a:p>
          <a:p>
            <a:pPr marL="457200" indent="-457200">
              <a:lnSpc>
                <a:spcPct val="120000"/>
              </a:lnSpc>
              <a:spcBef>
                <a:spcPts val="1200"/>
              </a:spcBef>
              <a:buFont typeface="+mj-lt"/>
              <a:buAutoNum type="arabicPeriod"/>
            </a:pPr>
            <a:r>
              <a:rPr lang="es-ES" i="1" dirty="0"/>
              <a:t>Nuestra guía: Hipótesis y tesis.</a:t>
            </a:r>
          </a:p>
          <a:p>
            <a:pPr marL="457200" indent="-457200">
              <a:lnSpc>
                <a:spcPct val="120000"/>
              </a:lnSpc>
              <a:spcBef>
                <a:spcPts val="1200"/>
              </a:spcBef>
              <a:buFont typeface="+mj-lt"/>
              <a:buAutoNum type="arabicPeriod"/>
            </a:pPr>
            <a:r>
              <a:rPr lang="es-ES" i="1" dirty="0"/>
              <a:t>Modelo:</a:t>
            </a:r>
            <a:r>
              <a:rPr lang="es-ES" i="1" baseline="0" dirty="0"/>
              <a:t> </a:t>
            </a:r>
            <a:r>
              <a:rPr lang="es-ES" i="1" dirty="0"/>
              <a:t>epígrafes y estructura de contenido.</a:t>
            </a:r>
          </a:p>
          <a:p>
            <a:pPr marL="457200" indent="-457200">
              <a:lnSpc>
                <a:spcPct val="120000"/>
              </a:lnSpc>
              <a:spcBef>
                <a:spcPts val="1200"/>
              </a:spcBef>
              <a:buFont typeface="+mj-lt"/>
              <a:buAutoNum type="arabicPeriod"/>
            </a:pPr>
            <a:r>
              <a:rPr lang="es-ES" i="1" dirty="0"/>
              <a:t>El falso título,</a:t>
            </a:r>
            <a:r>
              <a:rPr lang="es-ES" i="1" baseline="0" dirty="0"/>
              <a:t> índice e introducción.</a:t>
            </a:r>
            <a:endParaRPr lang="es-ES" i="1" dirty="0"/>
          </a:p>
          <a:p>
            <a:pPr marL="457200" indent="-457200">
              <a:lnSpc>
                <a:spcPct val="120000"/>
              </a:lnSpc>
              <a:spcBef>
                <a:spcPts val="1200"/>
              </a:spcBef>
              <a:buFont typeface="+mj-lt"/>
              <a:buAutoNum type="arabicPeriod"/>
            </a:pPr>
            <a:endParaRPr lang="es-ES"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i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ox(i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ox(i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ox(in)">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lgn="ctr"/>
            <a:r>
              <a:rPr lang="es-ES" sz="2400" dirty="0"/>
              <a:t>Fin del Bloque 1</a:t>
            </a:r>
            <a:br>
              <a:rPr lang="es-ES" sz="2400" dirty="0"/>
            </a:br>
            <a:r>
              <a:rPr lang="es-ES" dirty="0"/>
              <a:t>Fase de Preparación</a:t>
            </a:r>
            <a:endParaRPr lang="es-ES" sz="4800" dirty="0"/>
          </a:p>
        </p:txBody>
      </p:sp>
      <p:sp>
        <p:nvSpPr>
          <p:cNvPr id="6" name="5 Marcador de contenido"/>
          <p:cNvSpPr>
            <a:spLocks noGrp="1"/>
          </p:cNvSpPr>
          <p:nvPr>
            <p:ph idx="1"/>
          </p:nvPr>
        </p:nvSpPr>
        <p:spPr>
          <a:xfrm>
            <a:off x="2819400" y="1981200"/>
            <a:ext cx="6324600" cy="4519634"/>
          </a:xfrm>
        </p:spPr>
        <p:txBody>
          <a:bodyPr>
            <a:normAutofit/>
          </a:bodyPr>
          <a:lstStyle/>
          <a:p>
            <a:pPr algn="ctr">
              <a:buNone/>
            </a:pPr>
            <a:r>
              <a:rPr lang="es-ES" b="1" dirty="0"/>
              <a:t>¿Práctica vs. Teoría?</a:t>
            </a:r>
          </a:p>
          <a:p>
            <a:pPr algn="ctr">
              <a:buNone/>
            </a:pPr>
            <a:endParaRPr lang="es-ES" b="1" dirty="0"/>
          </a:p>
          <a:p>
            <a:pPr indent="555625">
              <a:buNone/>
            </a:pPr>
            <a:r>
              <a:rPr lang="es-ES" i="1" dirty="0"/>
              <a:t>“Nada más práctico que una buena teoría ( …) las buenas teorías suelen surgir en el contexto de la práctica” </a:t>
            </a:r>
            <a:endParaRPr lang="es-ES" dirty="0"/>
          </a:p>
          <a:p>
            <a:pPr>
              <a:buNone/>
            </a:pPr>
            <a:endParaRPr lang="es-ES" dirty="0"/>
          </a:p>
          <a:p>
            <a:pPr>
              <a:buNone/>
            </a:pPr>
            <a:endParaRPr lang="es-ES" dirty="0"/>
          </a:p>
          <a:p>
            <a:pPr algn="r">
              <a:buNone/>
            </a:pPr>
            <a:r>
              <a:rPr lang="es-ES" dirty="0" err="1"/>
              <a:t>Kurt</a:t>
            </a:r>
            <a:r>
              <a:rPr lang="es-ES" dirty="0"/>
              <a:t> </a:t>
            </a:r>
            <a:r>
              <a:rPr lang="es-ES" dirty="0" err="1"/>
              <a:t>Lewin</a:t>
            </a:r>
            <a:endParaRPr lang="es-ES" dirty="0"/>
          </a:p>
          <a:p>
            <a:pPr algn="ctr">
              <a:buNone/>
            </a:pPr>
            <a:endParaRPr lang="es-ES" dirty="0"/>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lgn="r"/>
            <a:r>
              <a:rPr lang="es-ES" sz="2400" dirty="0"/>
              <a:t>Bloque 1</a:t>
            </a:r>
            <a:br>
              <a:rPr lang="es-ES" dirty="0"/>
            </a:br>
            <a:r>
              <a:rPr lang="es-ES" dirty="0"/>
              <a:t>Práctica Final</a:t>
            </a:r>
          </a:p>
        </p:txBody>
      </p:sp>
      <p:sp>
        <p:nvSpPr>
          <p:cNvPr id="6" name="5 Marcador de contenido"/>
          <p:cNvSpPr>
            <a:spLocks noGrp="1"/>
          </p:cNvSpPr>
          <p:nvPr>
            <p:ph idx="1"/>
          </p:nvPr>
        </p:nvSpPr>
        <p:spPr>
          <a:xfrm>
            <a:off x="2819400" y="1981200"/>
            <a:ext cx="6324600" cy="4519634"/>
          </a:xfrm>
        </p:spPr>
        <p:txBody>
          <a:bodyPr>
            <a:normAutofit fontScale="92500" lnSpcReduction="20000"/>
          </a:bodyPr>
          <a:lstStyle/>
          <a:p>
            <a:pPr algn="ctr">
              <a:buNone/>
            </a:pPr>
            <a:r>
              <a:rPr lang="es-ES" dirty="0"/>
              <a:t>PARTE 1</a:t>
            </a:r>
          </a:p>
          <a:p>
            <a:r>
              <a:rPr lang="es-ES" dirty="0"/>
              <a:t>Escoge un informe real que encuentres en la web o de tu trabajo e imagina cómo sería el Plan Básico para ese informe. </a:t>
            </a:r>
          </a:p>
          <a:p>
            <a:endParaRPr lang="es-ES" dirty="0"/>
          </a:p>
          <a:p>
            <a:pPr algn="ctr">
              <a:buNone/>
            </a:pPr>
            <a:r>
              <a:rPr lang="es-ES" dirty="0"/>
              <a:t>PARTE 2</a:t>
            </a:r>
          </a:p>
          <a:p>
            <a:r>
              <a:rPr lang="es-ES" dirty="0"/>
              <a:t>Elabora un Plan Básico para un informe que realmente quieras utilizar personal o laboralmente. </a:t>
            </a:r>
          </a:p>
          <a:p>
            <a:r>
              <a:rPr lang="es-ES" dirty="0"/>
              <a:t>Diseña un Plan de Lectura para el tema.</a:t>
            </a:r>
          </a:p>
          <a:p>
            <a:r>
              <a:rPr lang="es-ES" dirty="0"/>
              <a:t>Desarrolla un organigrama o agenda personal, para producir el informe.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ox(in)">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ox(in)">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ox(in)">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box(in)">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marL="457200" lvl="0" indent="-457200"/>
            <a:r>
              <a:rPr lang="es-ES" i="1" dirty="0"/>
              <a:t>Cuestiones de estilo</a:t>
            </a:r>
          </a:p>
        </p:txBody>
      </p:sp>
      <p:sp>
        <p:nvSpPr>
          <p:cNvPr id="5" name="4 Marcador de texto"/>
          <p:cNvSpPr>
            <a:spLocks noGrp="1"/>
          </p:cNvSpPr>
          <p:nvPr>
            <p:ph type="body" idx="1"/>
          </p:nvPr>
        </p:nvSpPr>
        <p:spPr/>
        <p:txBody>
          <a:bodyPr/>
          <a:lstStyle/>
          <a:p>
            <a:r>
              <a:rPr lang="es-ES" dirty="0"/>
              <a:t>BLOQUE  2</a:t>
            </a:r>
          </a:p>
          <a:p>
            <a:pPr algn="r"/>
            <a:endParaRPr lang="es-ES" dirty="0"/>
          </a:p>
        </p:txBody>
      </p:sp>
      <p:sp>
        <p:nvSpPr>
          <p:cNvPr id="6" name="5 Flecha derecha">
            <a:hlinkClick r:id="rId3" action="ppaction://hlinksldjump"/>
          </p:cNvPr>
          <p:cNvSpPr/>
          <p:nvPr/>
        </p:nvSpPr>
        <p:spPr>
          <a:xfrm rot="10800000">
            <a:off x="7786710" y="4929198"/>
            <a:ext cx="428628" cy="428628"/>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ES"/>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t>Cuestión de estilo</a:t>
            </a:r>
          </a:p>
        </p:txBody>
      </p:sp>
      <p:sp>
        <p:nvSpPr>
          <p:cNvPr id="5" name="4 Marcador de contenido"/>
          <p:cNvSpPr>
            <a:spLocks noGrp="1"/>
          </p:cNvSpPr>
          <p:nvPr>
            <p:ph idx="1"/>
          </p:nvPr>
        </p:nvSpPr>
        <p:spPr/>
        <p:txBody>
          <a:bodyPr>
            <a:normAutofit/>
          </a:bodyPr>
          <a:lstStyle/>
          <a:p>
            <a:r>
              <a:rPr lang="es-ES" sz="2400" i="1" dirty="0"/>
              <a:t>Cursiva </a:t>
            </a:r>
          </a:p>
          <a:p>
            <a:r>
              <a:rPr lang="es-ES" sz="2400" i="1" dirty="0"/>
              <a:t>Comillas</a:t>
            </a:r>
          </a:p>
          <a:p>
            <a:r>
              <a:rPr lang="es-ES" sz="2400" i="1" dirty="0"/>
              <a:t>Puntuación</a:t>
            </a:r>
          </a:p>
          <a:p>
            <a:r>
              <a:rPr lang="es-ES" sz="2400" i="1" dirty="0"/>
              <a:t>Abreviaturas</a:t>
            </a:r>
          </a:p>
          <a:p>
            <a:r>
              <a:rPr lang="es-ES" sz="2400" i="1" dirty="0"/>
              <a:t>Números, persona, tiempos verbales, etc.</a:t>
            </a:r>
          </a:p>
          <a:p>
            <a:r>
              <a:rPr lang="es-ES" sz="2400" i="1" dirty="0"/>
              <a:t>Sistemas de referencia</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t>Cuestión de estilo</a:t>
            </a:r>
          </a:p>
        </p:txBody>
      </p:sp>
      <p:sp>
        <p:nvSpPr>
          <p:cNvPr id="5" name="4 Marcador de contenido"/>
          <p:cNvSpPr>
            <a:spLocks noGrp="1"/>
          </p:cNvSpPr>
          <p:nvPr>
            <p:ph idx="1"/>
          </p:nvPr>
        </p:nvSpPr>
        <p:spPr/>
        <p:txBody>
          <a:bodyPr>
            <a:normAutofit/>
          </a:bodyPr>
          <a:lstStyle/>
          <a:p>
            <a:r>
              <a:rPr lang="es-ES" sz="2400" dirty="0"/>
              <a:t>Referencia interna</a:t>
            </a:r>
          </a:p>
          <a:p>
            <a:r>
              <a:rPr lang="es-ES" sz="2400" dirty="0"/>
              <a:t>Definiciones</a:t>
            </a:r>
          </a:p>
          <a:p>
            <a:r>
              <a:rPr lang="es-ES" sz="2400" dirty="0"/>
              <a:t>Notas al pie</a:t>
            </a:r>
          </a:p>
          <a:p>
            <a:r>
              <a:rPr lang="es-ES" sz="2400" dirty="0"/>
              <a:t>Estilo en función del Target (público objetivo) y Tipo del Informe.</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t>Consejos de estilo</a:t>
            </a:r>
          </a:p>
        </p:txBody>
      </p:sp>
      <p:sp>
        <p:nvSpPr>
          <p:cNvPr id="5" name="4 Marcador de contenido"/>
          <p:cNvSpPr>
            <a:spLocks noGrp="1"/>
          </p:cNvSpPr>
          <p:nvPr>
            <p:ph idx="1"/>
          </p:nvPr>
        </p:nvSpPr>
        <p:spPr/>
        <p:txBody>
          <a:bodyPr>
            <a:normAutofit/>
          </a:bodyPr>
          <a:lstStyle/>
          <a:p>
            <a:r>
              <a:rPr lang="es-ES" sz="2400" dirty="0"/>
              <a:t>Escribir todo lo que pase por la cabeza en la primera redacción. Cuando se revisa más en frío, podar generosamente.</a:t>
            </a:r>
          </a:p>
          <a:p>
            <a:r>
              <a:rPr lang="es-ES" sz="2400" dirty="0"/>
              <a:t>No usar puntos suspensivos ni exclamaciones.</a:t>
            </a:r>
          </a:p>
          <a:p>
            <a:r>
              <a:rPr lang="es-ES" sz="2400" dirty="0"/>
              <a:t>Releer deshaciendo subordinadas, volver al principio a menudo.</a:t>
            </a: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t>Las citas</a:t>
            </a:r>
          </a:p>
        </p:txBody>
      </p:sp>
      <p:sp>
        <p:nvSpPr>
          <p:cNvPr id="5" name="4 Marcador de contenido"/>
          <p:cNvSpPr>
            <a:spLocks noGrp="1"/>
          </p:cNvSpPr>
          <p:nvPr>
            <p:ph idx="1"/>
          </p:nvPr>
        </p:nvSpPr>
        <p:spPr/>
        <p:txBody>
          <a:bodyPr>
            <a:normAutofit fontScale="55000" lnSpcReduction="20000"/>
          </a:bodyPr>
          <a:lstStyle/>
          <a:p>
            <a:r>
              <a:rPr lang="es-ES" sz="2400" dirty="0"/>
              <a:t>Si vamos a interpretar un fragmento citarlo con amplitud. Si ocupa más de una página, poner como apéndice y citar fragmentos breves.</a:t>
            </a:r>
          </a:p>
          <a:p>
            <a:r>
              <a:rPr lang="es-ES" sz="2400" dirty="0"/>
              <a:t>La literatura crítica citarla solo cuando con su autoridad corrobora una afirmación nuestra no evidente. Si es obviedad o no tiene autoridad, no citar.</a:t>
            </a:r>
          </a:p>
          <a:p>
            <a:r>
              <a:rPr lang="es-ES" sz="2400" dirty="0"/>
              <a:t>Acompañar de autor y obra cada cita.</a:t>
            </a:r>
          </a:p>
          <a:p>
            <a:r>
              <a:rPr lang="es-ES" sz="2400" dirty="0"/>
              <a:t>Si es menor de tres líneas, insertar en el texto entre comillas. Si es más larga, poner con interlineado sencillo y mayor margen.</a:t>
            </a:r>
          </a:p>
          <a:p>
            <a:r>
              <a:rPr lang="es-ES" sz="2400" dirty="0"/>
              <a:t>Fidelidad. No alterar nada. Usar (sic), corchetes [el subrayado es nuestro], etc.</a:t>
            </a:r>
          </a:p>
          <a:p>
            <a:r>
              <a:rPr lang="es-ES" sz="2400" dirty="0"/>
              <a:t>Las notas al pie indican el origen de las citas, bibliografía extra (“sobre este tema, véase también…”), una cita de refuerzo de cierta afirmación, ampliar una afirmación con más </a:t>
            </a:r>
            <a:r>
              <a:rPr lang="es-ES" sz="2400" dirty="0" err="1"/>
              <a:t>info</a:t>
            </a:r>
            <a:r>
              <a:rPr lang="es-ES" sz="2400" dirty="0"/>
              <a:t> u otra perspectiva, valorar objeciones a una afirmación, dar la traducción o versión original de un fragmento, pagar una deuda o contribución concreta.</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t>Cursiva</a:t>
            </a:r>
          </a:p>
        </p:txBody>
      </p:sp>
      <p:sp>
        <p:nvSpPr>
          <p:cNvPr id="5" name="4 Marcador de contenido"/>
          <p:cNvSpPr>
            <a:spLocks noGrp="1"/>
          </p:cNvSpPr>
          <p:nvPr>
            <p:ph idx="1"/>
          </p:nvPr>
        </p:nvSpPr>
        <p:spPr>
          <a:xfrm>
            <a:off x="2571736" y="1714488"/>
            <a:ext cx="6572264" cy="4857784"/>
          </a:xfrm>
        </p:spPr>
        <p:txBody>
          <a:bodyPr>
            <a:normAutofit/>
          </a:bodyPr>
          <a:lstStyle/>
          <a:p>
            <a:r>
              <a:rPr lang="es-ES" sz="1400" dirty="0"/>
              <a:t>Palabras extranjeras de uso no común y no castellanizadas (como boom, bar, etc.).  </a:t>
            </a:r>
          </a:p>
          <a:p>
            <a:pPr algn="ctr">
              <a:buNone/>
            </a:pPr>
            <a:r>
              <a:rPr lang="es-ES" sz="1300" dirty="0">
                <a:solidFill>
                  <a:schemeClr val="bg2">
                    <a:lumMod val="50000"/>
                    <a:lumOff val="50000"/>
                  </a:schemeClr>
                </a:solidFill>
              </a:rPr>
              <a:t>"Usaremos un </a:t>
            </a:r>
            <a:r>
              <a:rPr lang="es-ES" sz="1300" i="1" dirty="0" err="1">
                <a:solidFill>
                  <a:schemeClr val="bg2">
                    <a:lumMod val="50000"/>
                    <a:lumOff val="50000"/>
                  </a:schemeClr>
                </a:solidFill>
              </a:rPr>
              <a:t>griffle</a:t>
            </a:r>
            <a:r>
              <a:rPr lang="es-ES" sz="1300" dirty="0">
                <a:solidFill>
                  <a:schemeClr val="bg2">
                    <a:lumMod val="50000"/>
                    <a:lumOff val="50000"/>
                  </a:schemeClr>
                </a:solidFill>
              </a:rPr>
              <a:t>." </a:t>
            </a:r>
          </a:p>
          <a:p>
            <a:r>
              <a:rPr lang="es-ES" sz="1400" dirty="0"/>
              <a:t>Nombres científicos (latín)</a:t>
            </a:r>
          </a:p>
          <a:p>
            <a:pPr marL="342900" lvl="1" indent="-342900" algn="ctr">
              <a:buNone/>
            </a:pPr>
            <a:r>
              <a:rPr lang="es-ES" sz="1300" dirty="0">
                <a:solidFill>
                  <a:schemeClr val="bg2">
                    <a:lumMod val="50000"/>
                    <a:lumOff val="50000"/>
                  </a:schemeClr>
                </a:solidFill>
              </a:rPr>
              <a:t>La </a:t>
            </a:r>
            <a:r>
              <a:rPr lang="es-ES" sz="1300" i="1" dirty="0" err="1">
                <a:solidFill>
                  <a:schemeClr val="bg2">
                    <a:lumMod val="50000"/>
                    <a:lumOff val="50000"/>
                  </a:schemeClr>
                </a:solidFill>
              </a:rPr>
              <a:t>Calendula officinalis </a:t>
            </a:r>
            <a:r>
              <a:rPr lang="es-ES" sz="1300" dirty="0">
                <a:solidFill>
                  <a:schemeClr val="bg2">
                    <a:lumMod val="50000"/>
                    <a:lumOff val="50000"/>
                  </a:schemeClr>
                </a:solidFill>
              </a:rPr>
              <a:t>es mayor  que </a:t>
            </a:r>
            <a:r>
              <a:rPr lang="es-ES" sz="1300" i="1" dirty="0" err="1">
                <a:solidFill>
                  <a:schemeClr val="bg2">
                    <a:lumMod val="50000"/>
                    <a:lumOff val="50000"/>
                  </a:schemeClr>
                </a:solidFill>
              </a:rPr>
              <a:t>la Calendula arvensis </a:t>
            </a:r>
            <a:r>
              <a:rPr lang="es-ES" sz="1300" dirty="0">
                <a:solidFill>
                  <a:schemeClr val="bg2">
                    <a:lumMod val="50000"/>
                    <a:lumOff val="50000"/>
                  </a:schemeClr>
                </a:solidFill>
              </a:rPr>
              <a:t>…</a:t>
            </a:r>
          </a:p>
          <a:p>
            <a:r>
              <a:rPr lang="es-ES" sz="1400" dirty="0"/>
              <a:t>Términos técnicos  o muy específicos  que se quieran </a:t>
            </a:r>
            <a:r>
              <a:rPr lang="es-ES" sz="1400" b="1" dirty="0"/>
              <a:t>subrayar</a:t>
            </a:r>
          </a:p>
          <a:p>
            <a:pPr algn="ctr">
              <a:buNone/>
            </a:pPr>
            <a:r>
              <a:rPr lang="es-ES" sz="1300" dirty="0">
                <a:solidFill>
                  <a:schemeClr val="bg2">
                    <a:lumMod val="50000"/>
                    <a:lumOff val="50000"/>
                  </a:schemeClr>
                </a:solidFill>
              </a:rPr>
              <a:t>“los conocimientos obtenidos por </a:t>
            </a:r>
            <a:r>
              <a:rPr lang="es-ES" sz="1300" i="1" dirty="0" err="1">
                <a:solidFill>
                  <a:schemeClr val="bg2">
                    <a:lumMod val="50000"/>
                    <a:lumOff val="50000"/>
                  </a:schemeClr>
                </a:solidFill>
              </a:rPr>
              <a:t>abducción</a:t>
            </a:r>
            <a:r>
              <a:rPr lang="es-ES" sz="1300" dirty="0">
                <a:solidFill>
                  <a:schemeClr val="bg2">
                    <a:lumMod val="50000"/>
                    <a:lumOff val="50000"/>
                  </a:schemeClr>
                </a:solidFill>
              </a:rPr>
              <a:t> tienen menor solidez”</a:t>
            </a:r>
          </a:p>
          <a:p>
            <a:r>
              <a:rPr lang="es-ES" sz="1400" dirty="0"/>
              <a:t>Frases enteras que constituyan una tesis o su demostración.</a:t>
            </a:r>
          </a:p>
          <a:p>
            <a:pPr marL="342900" lvl="1" indent="-342900" algn="ctr">
              <a:buNone/>
            </a:pPr>
            <a:r>
              <a:rPr lang="es-ES" sz="1300" dirty="0">
                <a:solidFill>
                  <a:schemeClr val="bg2">
                    <a:lumMod val="50000"/>
                    <a:lumOff val="50000"/>
                  </a:schemeClr>
                </a:solidFill>
              </a:rPr>
              <a:t>Como se ha demostrado: </a:t>
            </a:r>
            <a:r>
              <a:rPr lang="es-ES" sz="1300" i="1" dirty="0" err="1">
                <a:solidFill>
                  <a:schemeClr val="bg2">
                    <a:lumMod val="50000"/>
                    <a:lumOff val="50000"/>
                  </a:schemeClr>
                </a:solidFill>
              </a:rPr>
              <a:t>todo número primo es par excepto el 2</a:t>
            </a:r>
            <a:r>
              <a:rPr lang="es-ES" sz="1300" dirty="0">
                <a:solidFill>
                  <a:schemeClr val="bg2">
                    <a:lumMod val="50000"/>
                    <a:lumOff val="50000"/>
                  </a:schemeClr>
                </a:solidFill>
              </a:rPr>
              <a:t>. </a:t>
            </a:r>
          </a:p>
          <a:p>
            <a:r>
              <a:rPr lang="es-ES" sz="1400" dirty="0"/>
              <a:t>Títulos de libros, poemas, obras de teatro, cuadros y esculturas, pelis, etc.(¡¡no de capítulos o artículos!!).</a:t>
            </a:r>
          </a:p>
          <a:p>
            <a:pPr algn="ctr">
              <a:buNone/>
            </a:pPr>
            <a:r>
              <a:rPr lang="es-ES" sz="1300" dirty="0">
                <a:solidFill>
                  <a:schemeClr val="bg2">
                    <a:lumMod val="50000"/>
                    <a:lumOff val="50000"/>
                  </a:schemeClr>
                </a:solidFill>
              </a:rPr>
              <a:t>En su </a:t>
            </a:r>
            <a:r>
              <a:rPr lang="es-ES" sz="1300" i="1" dirty="0">
                <a:solidFill>
                  <a:schemeClr val="bg2">
                    <a:lumMod val="50000"/>
                    <a:lumOff val="50000"/>
                  </a:schemeClr>
                </a:solidFill>
              </a:rPr>
              <a:t>Poética, </a:t>
            </a:r>
            <a:r>
              <a:rPr lang="es-ES" sz="1300" dirty="0">
                <a:solidFill>
                  <a:schemeClr val="bg2">
                    <a:lumMod val="50000"/>
                    <a:lumOff val="50000"/>
                  </a:schemeClr>
                </a:solidFill>
              </a:rPr>
              <a:t>Aristóteles distinguió tres modos diferentes…</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t>Cursiva</a:t>
            </a:r>
          </a:p>
        </p:txBody>
      </p:sp>
      <p:sp>
        <p:nvSpPr>
          <p:cNvPr id="5" name="4 Marcador de contenido"/>
          <p:cNvSpPr>
            <a:spLocks noGrp="1"/>
          </p:cNvSpPr>
          <p:nvPr>
            <p:ph idx="1"/>
          </p:nvPr>
        </p:nvSpPr>
        <p:spPr/>
        <p:txBody>
          <a:bodyPr>
            <a:normAutofit/>
          </a:bodyPr>
          <a:lstStyle/>
          <a:p>
            <a:r>
              <a:rPr lang="es-ES" sz="1400" dirty="0"/>
              <a:t>Nunca se </a:t>
            </a:r>
            <a:r>
              <a:rPr lang="es-ES" sz="1400" dirty="0" err="1"/>
              <a:t>cursivan</a:t>
            </a:r>
            <a:r>
              <a:rPr lang="es-ES" sz="1400" dirty="0"/>
              <a:t> las </a:t>
            </a:r>
            <a:r>
              <a:rPr lang="es-ES" sz="1400" b="1" dirty="0"/>
              <a:t>citas</a:t>
            </a:r>
            <a:r>
              <a:rPr lang="es-ES" sz="1400" dirty="0"/>
              <a:t> de otros autores. </a:t>
            </a:r>
          </a:p>
          <a:p>
            <a:r>
              <a:rPr lang="es-ES" sz="1400" dirty="0"/>
              <a:t>Para eso están las “comillas dobles” y  sangrías</a:t>
            </a:r>
          </a:p>
          <a:p>
            <a:endParaRPr lang="es-ES" sz="1200" dirty="0"/>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t>Comillas</a:t>
            </a:r>
          </a:p>
        </p:txBody>
      </p:sp>
      <p:sp>
        <p:nvSpPr>
          <p:cNvPr id="5" name="4 Marcador de contenido"/>
          <p:cNvSpPr>
            <a:spLocks noGrp="1"/>
          </p:cNvSpPr>
          <p:nvPr>
            <p:ph idx="1"/>
          </p:nvPr>
        </p:nvSpPr>
        <p:spPr/>
        <p:txBody>
          <a:bodyPr>
            <a:normAutofit/>
          </a:bodyPr>
          <a:lstStyle/>
          <a:p>
            <a:r>
              <a:rPr lang="es-ES" sz="1400" dirty="0"/>
              <a:t>Citas en el párrafo:	</a:t>
            </a:r>
            <a:r>
              <a:rPr lang="es-ES" sz="1400" dirty="0">
                <a:solidFill>
                  <a:schemeClr val="bg2">
                    <a:lumMod val="50000"/>
                    <a:lumOff val="50000"/>
                  </a:schemeClr>
                </a:solidFill>
              </a:rPr>
              <a:t>En palabras de platón “una </a:t>
            </a:r>
            <a:br>
              <a:rPr lang="es-ES" sz="1400" dirty="0">
                <a:solidFill>
                  <a:schemeClr val="bg2">
                    <a:lumMod val="50000"/>
                    <a:lumOff val="50000"/>
                  </a:schemeClr>
                </a:solidFill>
              </a:rPr>
            </a:br>
            <a:r>
              <a:rPr lang="es-ES" sz="1400" dirty="0">
                <a:solidFill>
                  <a:schemeClr val="bg2">
                    <a:lumMod val="50000"/>
                    <a:lumOff val="50000"/>
                  </a:schemeClr>
                </a:solidFill>
              </a:rPr>
              <a:t>			caverna de sombras”</a:t>
            </a:r>
          </a:p>
          <a:p>
            <a:r>
              <a:rPr lang="es-ES" sz="1400" dirty="0"/>
              <a:t>Metalenguaje:		</a:t>
            </a:r>
            <a:r>
              <a:rPr lang="es-ES" sz="1400" dirty="0">
                <a:solidFill>
                  <a:schemeClr val="bg2">
                    <a:lumMod val="50000"/>
                    <a:lumOff val="50000"/>
                  </a:schemeClr>
                </a:solidFill>
              </a:rPr>
              <a:t>llamamos “poesía” a …</a:t>
            </a:r>
          </a:p>
          <a:p>
            <a:r>
              <a:rPr lang="es-ES" sz="1400" dirty="0"/>
              <a:t>Estilo indirecto literal:	</a:t>
            </a:r>
            <a:r>
              <a:rPr lang="es-ES" sz="1400" dirty="0">
                <a:solidFill>
                  <a:schemeClr val="bg2">
                    <a:lumMod val="50000"/>
                    <a:lumOff val="50000"/>
                  </a:schemeClr>
                </a:solidFill>
              </a:rPr>
              <a:t>dijo que “ni hablar”</a:t>
            </a:r>
          </a:p>
          <a:p>
            <a:r>
              <a:rPr lang="es-ES" sz="1400" dirty="0"/>
              <a:t>Palabra suelta de otro autor:     </a:t>
            </a:r>
            <a:r>
              <a:rPr lang="es-ES" sz="1400" dirty="0">
                <a:solidFill>
                  <a:schemeClr val="bg2">
                    <a:lumMod val="50000"/>
                    <a:lumOff val="50000"/>
                  </a:schemeClr>
                </a:solidFill>
              </a:rPr>
              <a:t>El “cronopio” de  Cortázar…</a:t>
            </a:r>
          </a:p>
          <a:p>
            <a:r>
              <a:rPr lang="es-ES" sz="1400" dirty="0"/>
              <a:t>Ironía o duda: 		</a:t>
            </a:r>
            <a:r>
              <a:rPr lang="es-ES" sz="1400" dirty="0">
                <a:solidFill>
                  <a:schemeClr val="bg2">
                    <a:lumMod val="50000"/>
                    <a:lumOff val="50000"/>
                  </a:schemeClr>
                </a:solidFill>
              </a:rPr>
              <a:t>si esos “agentes” lo fuesen… </a:t>
            </a:r>
          </a:p>
          <a:p>
            <a:endParaRPr lang="es-ES" sz="1200"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t>Preparación de un informe</a:t>
            </a:r>
          </a:p>
        </p:txBody>
      </p:sp>
      <p:sp>
        <p:nvSpPr>
          <p:cNvPr id="5" name="4 Marcador de contenido"/>
          <p:cNvSpPr>
            <a:spLocks noGrp="1"/>
          </p:cNvSpPr>
          <p:nvPr>
            <p:ph idx="1"/>
          </p:nvPr>
        </p:nvSpPr>
        <p:spPr/>
        <p:txBody>
          <a:bodyPr>
            <a:normAutofit/>
          </a:bodyPr>
          <a:lstStyle/>
          <a:p>
            <a:pPr marL="514350" indent="-457200" algn="ctr">
              <a:lnSpc>
                <a:spcPct val="120000"/>
              </a:lnSpc>
              <a:spcBef>
                <a:spcPts val="1200"/>
              </a:spcBef>
              <a:buNone/>
            </a:pPr>
            <a:r>
              <a:rPr lang="es-ES" i="1" dirty="0"/>
              <a:t>B) La Documentación</a:t>
            </a:r>
          </a:p>
          <a:p>
            <a:pPr marL="514350" indent="-457200">
              <a:lnSpc>
                <a:spcPct val="120000"/>
              </a:lnSpc>
              <a:spcBef>
                <a:spcPts val="1200"/>
              </a:spcBef>
              <a:buFont typeface="+mj-lt"/>
              <a:buAutoNum type="arabicPeriod" startAt="7"/>
            </a:pPr>
            <a:r>
              <a:rPr lang="es-ES" i="1" dirty="0"/>
              <a:t>Recopilar información con método</a:t>
            </a:r>
          </a:p>
          <a:p>
            <a:pPr marL="514350" indent="-457200">
              <a:lnSpc>
                <a:spcPct val="120000"/>
              </a:lnSpc>
              <a:spcBef>
                <a:spcPts val="1200"/>
              </a:spcBef>
              <a:buFont typeface="+mj-lt"/>
              <a:buAutoNum type="arabicPeriod" startAt="7"/>
            </a:pPr>
            <a:r>
              <a:rPr lang="es-ES" i="1" dirty="0"/>
              <a:t>Evaluación de fuentes</a:t>
            </a:r>
          </a:p>
          <a:p>
            <a:pPr marL="514350" indent="-457200">
              <a:lnSpc>
                <a:spcPct val="120000"/>
              </a:lnSpc>
              <a:spcBef>
                <a:spcPts val="1200"/>
              </a:spcBef>
              <a:buFont typeface="+mj-lt"/>
              <a:buAutoNum type="arabicPeriod" startAt="7"/>
            </a:pPr>
            <a:r>
              <a:rPr lang="es-ES" i="1" dirty="0"/>
              <a:t>Ordenar la información</a:t>
            </a:r>
          </a:p>
          <a:p>
            <a:pPr marL="514350" indent="-457200">
              <a:lnSpc>
                <a:spcPct val="120000"/>
              </a:lnSpc>
              <a:spcBef>
                <a:spcPts val="1200"/>
              </a:spcBef>
              <a:buFont typeface="+mj-lt"/>
              <a:buAutoNum type="arabicPeriod" startAt="7"/>
            </a:pPr>
            <a:r>
              <a:rPr lang="es-ES" i="1" dirty="0"/>
              <a:t>Primera y segunda lecturas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i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ox(in)">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sz="2000" dirty="0"/>
              <a:t>Puntuación</a:t>
            </a:r>
            <a:br>
              <a:rPr lang="es-ES" sz="2400" dirty="0"/>
            </a:br>
            <a:r>
              <a:rPr lang="es-ES" sz="2800" dirty="0"/>
              <a:t>El delicado uso de  </a:t>
            </a:r>
            <a:r>
              <a:rPr lang="es-ES" sz="4000" dirty="0"/>
              <a:t>la coma</a:t>
            </a:r>
            <a:endParaRPr lang="es-ES" dirty="0"/>
          </a:p>
        </p:txBody>
      </p:sp>
      <p:sp>
        <p:nvSpPr>
          <p:cNvPr id="5" name="4 Marcador de contenido"/>
          <p:cNvSpPr>
            <a:spLocks noGrp="1"/>
          </p:cNvSpPr>
          <p:nvPr>
            <p:ph idx="1"/>
          </p:nvPr>
        </p:nvSpPr>
        <p:spPr>
          <a:xfrm>
            <a:off x="2819400" y="1981200"/>
            <a:ext cx="6324600" cy="4591072"/>
          </a:xfrm>
        </p:spPr>
        <p:txBody>
          <a:bodyPr>
            <a:normAutofit/>
          </a:bodyPr>
          <a:lstStyle/>
          <a:p>
            <a:r>
              <a:rPr lang="es-ES" sz="1800" dirty="0">
                <a:solidFill>
                  <a:schemeClr val="tx1">
                    <a:lumMod val="85000"/>
                  </a:schemeClr>
                </a:solidFill>
              </a:rPr>
              <a:t>Salvo en series, vocativo o separación de oraciones, es DISCRECCIONAL (no obligatoria). </a:t>
            </a:r>
          </a:p>
          <a:p>
            <a:r>
              <a:rPr lang="es-ES" sz="1800" dirty="0">
                <a:solidFill>
                  <a:schemeClr val="tx1">
                    <a:lumMod val="85000"/>
                  </a:schemeClr>
                </a:solidFill>
              </a:rPr>
              <a:t>Da un “respiro” en una frase larga o compuesta. </a:t>
            </a:r>
          </a:p>
          <a:p>
            <a:r>
              <a:rPr lang="es-ES" sz="1800" dirty="0">
                <a:solidFill>
                  <a:schemeClr val="tx1">
                    <a:lumMod val="85000"/>
                  </a:schemeClr>
                </a:solidFill>
              </a:rPr>
              <a:t>Ciertos nexos SIEMPRE llevan coma: </a:t>
            </a:r>
          </a:p>
          <a:p>
            <a:pPr lvl="1" algn="ctr">
              <a:buNone/>
            </a:pPr>
            <a:r>
              <a:rPr lang="es-ES" sz="1800" b="1" i="1" dirty="0"/>
              <a:t>sin embargo, en efecto, pues, es decir</a:t>
            </a:r>
            <a:endParaRPr lang="es-ES" sz="1800" i="1" dirty="0">
              <a:solidFill>
                <a:schemeClr val="tx1">
                  <a:lumMod val="85000"/>
                </a:schemeClr>
              </a:solidFill>
            </a:endParaRPr>
          </a:p>
          <a:p>
            <a:r>
              <a:rPr lang="es-ES" sz="1800" dirty="0">
                <a:solidFill>
                  <a:schemeClr val="tx1">
                    <a:lumMod val="85000"/>
                  </a:schemeClr>
                </a:solidFill>
              </a:rPr>
              <a:t>Truco: piensa que lo estuvieras explicando muy despacito, como hablarías a un niño (pausas lógicas). </a:t>
            </a:r>
          </a:p>
          <a:p>
            <a:r>
              <a:rPr lang="es-ES" sz="1800" dirty="0">
                <a:solidFill>
                  <a:schemeClr val="tx1">
                    <a:lumMod val="85000"/>
                  </a:schemeClr>
                </a:solidFill>
              </a:rPr>
              <a:t>Imposible resumir sus usos, varios intentos: </a:t>
            </a:r>
          </a:p>
          <a:p>
            <a:pPr lvl="1"/>
            <a:r>
              <a:rPr lang="es-ES" sz="1200" dirty="0"/>
              <a:t>“Los 10 usos de la coma”</a:t>
            </a:r>
          </a:p>
          <a:p>
            <a:pPr lvl="1"/>
            <a:r>
              <a:rPr lang="es-ES" sz="1200" dirty="0" err="1"/>
              <a:t>Wikipedia</a:t>
            </a:r>
            <a:r>
              <a:rPr lang="es-ES" sz="1200" dirty="0"/>
              <a:t> “coma”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ox(in)">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box(in)">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box(in)">
                                      <p:cBhvr>
                                        <p:cTn id="30" dur="500"/>
                                        <p:tgtEl>
                                          <p:spTgt spid="5">
                                            <p:txEl>
                                              <p:pRg st="5" end="5"/>
                                            </p:txEl>
                                          </p:spTgt>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box(in)">
                                      <p:cBhvr>
                                        <p:cTn id="33" dur="500"/>
                                        <p:tgtEl>
                                          <p:spTgt spid="5">
                                            <p:txEl>
                                              <p:pRg st="6" end="6"/>
                                            </p:txEl>
                                          </p:spTgt>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box(in)">
                                      <p:cBhvr>
                                        <p:cTn id="3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Lenguaje formal</a:t>
            </a:r>
            <a:br>
              <a:rPr lang="es-ES" dirty="0"/>
            </a:br>
            <a:endParaRPr lang="es-ES" dirty="0"/>
          </a:p>
        </p:txBody>
      </p:sp>
      <p:sp>
        <p:nvSpPr>
          <p:cNvPr id="3" name="2 Marcador de contenido"/>
          <p:cNvSpPr>
            <a:spLocks noGrp="1"/>
          </p:cNvSpPr>
          <p:nvPr>
            <p:ph idx="1"/>
          </p:nvPr>
        </p:nvSpPr>
        <p:spPr/>
        <p:txBody>
          <a:bodyPr>
            <a:normAutofit lnSpcReduction="10000"/>
          </a:bodyPr>
          <a:lstStyle/>
          <a:p>
            <a:pPr>
              <a:lnSpc>
                <a:spcPct val="80000"/>
              </a:lnSpc>
            </a:pPr>
            <a:r>
              <a:rPr lang="es-ES" sz="2600" dirty="0"/>
              <a:t>Lenguaje formal usa un estilo morfosintáctico que tiende a respetar el orden canónico:</a:t>
            </a:r>
          </a:p>
          <a:p>
            <a:pPr lvl="1">
              <a:lnSpc>
                <a:spcPct val="80000"/>
              </a:lnSpc>
            </a:pPr>
            <a:r>
              <a:rPr lang="es-ES" sz="2200" dirty="0"/>
              <a:t>Sujeto- verbo –predicado (Complementos-Atributos)</a:t>
            </a:r>
          </a:p>
          <a:p>
            <a:pPr>
              <a:lnSpc>
                <a:spcPct val="80000"/>
              </a:lnSpc>
            </a:pPr>
            <a:r>
              <a:rPr lang="es-ES" sz="2600" dirty="0"/>
              <a:t>La exigencia de orden, precisión y claridad afecta al tipo de estructuras sintácticas empleadas</a:t>
            </a:r>
          </a:p>
          <a:p>
            <a:pPr>
              <a:lnSpc>
                <a:spcPct val="80000"/>
              </a:lnSpc>
            </a:pPr>
            <a:r>
              <a:rPr lang="es-ES" sz="2600" dirty="0"/>
              <a:t>Se prefiere un estilo impersonal y la tercera persona gramatical</a:t>
            </a:r>
          </a:p>
          <a:p>
            <a:endParaRPr lang="es-ES" dirty="0"/>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Lenguaje formal</a:t>
            </a:r>
            <a:br>
              <a:rPr lang="es-ES" dirty="0"/>
            </a:br>
            <a:endParaRPr lang="es-ES" dirty="0"/>
          </a:p>
        </p:txBody>
      </p:sp>
      <p:sp>
        <p:nvSpPr>
          <p:cNvPr id="3" name="2 Marcador de contenido"/>
          <p:cNvSpPr>
            <a:spLocks noGrp="1"/>
          </p:cNvSpPr>
          <p:nvPr>
            <p:ph idx="1"/>
          </p:nvPr>
        </p:nvSpPr>
        <p:spPr/>
        <p:txBody>
          <a:bodyPr>
            <a:normAutofit fontScale="85000" lnSpcReduction="10000"/>
          </a:bodyPr>
          <a:lstStyle/>
          <a:p>
            <a:pPr>
              <a:lnSpc>
                <a:spcPct val="90000"/>
              </a:lnSpc>
            </a:pPr>
            <a:r>
              <a:rPr lang="es-ES" sz="2600" dirty="0"/>
              <a:t>La comunicación escrita, por norma general, no admite la redundancia (repetición) se organiza para el desarrollo informativo ordenado y la progresión temática. </a:t>
            </a:r>
          </a:p>
          <a:p>
            <a:pPr>
              <a:lnSpc>
                <a:spcPct val="90000"/>
              </a:lnSpc>
            </a:pPr>
            <a:r>
              <a:rPr lang="es-ES" sz="2600" dirty="0"/>
              <a:t>Se conectan las oraciones con las unidades superiores (párrafos, textos)</a:t>
            </a:r>
          </a:p>
          <a:p>
            <a:pPr>
              <a:lnSpc>
                <a:spcPct val="90000"/>
              </a:lnSpc>
            </a:pPr>
            <a:r>
              <a:rPr lang="es-ES" sz="2600" dirty="0"/>
              <a:t>La comunicación escrita tiene formas específicas para incorporar la oralidad (signos ortográficos, léxico, ritmo)</a:t>
            </a:r>
          </a:p>
          <a:p>
            <a:pPr>
              <a:lnSpc>
                <a:spcPct val="90000"/>
              </a:lnSpc>
            </a:pPr>
            <a:r>
              <a:rPr lang="es-ES" sz="2600" dirty="0"/>
              <a:t>Evitar toda “</a:t>
            </a:r>
            <a:r>
              <a:rPr lang="es-ES" sz="2600" dirty="0" err="1"/>
              <a:t>coloquización</a:t>
            </a:r>
            <a:r>
              <a:rPr lang="es-ES" sz="2600" dirty="0"/>
              <a:t>”.</a:t>
            </a:r>
          </a:p>
          <a:p>
            <a:endParaRPr lang="es-ES" dirty="0"/>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Lenguaje formal</a:t>
            </a:r>
            <a:br>
              <a:rPr lang="es-ES" dirty="0"/>
            </a:br>
            <a:endParaRPr lang="es-ES" dirty="0"/>
          </a:p>
        </p:txBody>
      </p:sp>
      <p:sp>
        <p:nvSpPr>
          <p:cNvPr id="3" name="2 Marcador de contenido"/>
          <p:cNvSpPr>
            <a:spLocks noGrp="1"/>
          </p:cNvSpPr>
          <p:nvPr>
            <p:ph idx="1"/>
          </p:nvPr>
        </p:nvSpPr>
        <p:spPr/>
        <p:txBody>
          <a:bodyPr>
            <a:normAutofit/>
          </a:bodyPr>
          <a:lstStyle/>
          <a:p>
            <a:pPr>
              <a:lnSpc>
                <a:spcPct val="80000"/>
              </a:lnSpc>
            </a:pPr>
            <a:r>
              <a:rPr lang="es-ES" sz="2600" dirty="0"/>
              <a:t>Adaptación al léxico de los lectores objetivos (destinatarios previstos): claridad, rigor, corrección y precisión</a:t>
            </a:r>
          </a:p>
          <a:p>
            <a:pPr>
              <a:lnSpc>
                <a:spcPct val="80000"/>
              </a:lnSpc>
            </a:pPr>
            <a:r>
              <a:rPr lang="es-ES" sz="2600" dirty="0"/>
              <a:t>El diccionario es la herramienta imprescindible para la expresión certera, rigurosa, apropiada o singular (no manida, no frase hecha)</a:t>
            </a:r>
          </a:p>
          <a:p>
            <a:endParaRPr lang="es-ES" dirty="0"/>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Lenguaje formal</a:t>
            </a:r>
            <a:br>
              <a:rPr lang="es-ES" dirty="0"/>
            </a:br>
            <a:endParaRPr lang="es-ES" dirty="0"/>
          </a:p>
        </p:txBody>
      </p:sp>
      <p:sp>
        <p:nvSpPr>
          <p:cNvPr id="3" name="2 Marcador de contenido"/>
          <p:cNvSpPr>
            <a:spLocks noGrp="1"/>
          </p:cNvSpPr>
          <p:nvPr>
            <p:ph idx="1"/>
          </p:nvPr>
        </p:nvSpPr>
        <p:spPr>
          <a:xfrm>
            <a:off x="2571736" y="1214422"/>
            <a:ext cx="6572264" cy="5286412"/>
          </a:xfrm>
        </p:spPr>
        <p:txBody>
          <a:bodyPr>
            <a:normAutofit lnSpcReduction="10000"/>
          </a:bodyPr>
          <a:lstStyle/>
          <a:p>
            <a:pPr>
              <a:lnSpc>
                <a:spcPct val="90000"/>
              </a:lnSpc>
            </a:pPr>
            <a:r>
              <a:rPr lang="es-ES" sz="2600" dirty="0"/>
              <a:t>El código escrito suple la falta de un contexto compartido por </a:t>
            </a:r>
            <a:r>
              <a:rPr lang="es-ES" sz="2600" dirty="0" err="1"/>
              <a:t>destinador</a:t>
            </a:r>
            <a:r>
              <a:rPr lang="es-ES" sz="2600" dirty="0"/>
              <a:t> y destinatario gracias a la ortografía </a:t>
            </a:r>
          </a:p>
          <a:p>
            <a:pPr>
              <a:lnSpc>
                <a:spcPct val="90000"/>
              </a:lnSpc>
            </a:pPr>
            <a:r>
              <a:rPr lang="es-ES" sz="2600" dirty="0"/>
              <a:t>Grafía de las palabras y puntación: sirven para regular el sentido</a:t>
            </a:r>
          </a:p>
          <a:p>
            <a:pPr>
              <a:lnSpc>
                <a:spcPct val="90000"/>
              </a:lnSpc>
            </a:pPr>
            <a:r>
              <a:rPr lang="es-ES" sz="2600" dirty="0"/>
              <a:t>Permite establecer los significados de los textos, ordena el sentido del texto, orienta la lectura y facilita su comprensión </a:t>
            </a:r>
          </a:p>
          <a:p>
            <a:pPr>
              <a:lnSpc>
                <a:spcPct val="90000"/>
              </a:lnSpc>
            </a:pPr>
            <a:r>
              <a:rPr lang="es-ES" sz="2600" dirty="0"/>
              <a:t>La ortografía también amplía el valor estilístico de un texto. Si un texto está mal escrito tiene menos posibilidades de ser leído.</a:t>
            </a:r>
          </a:p>
          <a:p>
            <a:endParaRPr lang="es-ES" dirty="0"/>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Lenguaje formal</a:t>
            </a:r>
            <a:br>
              <a:rPr lang="es-ES" dirty="0"/>
            </a:br>
            <a:endParaRPr lang="es-ES" dirty="0"/>
          </a:p>
        </p:txBody>
      </p:sp>
      <p:sp>
        <p:nvSpPr>
          <p:cNvPr id="3" name="2 Marcador de contenido"/>
          <p:cNvSpPr>
            <a:spLocks noGrp="1"/>
          </p:cNvSpPr>
          <p:nvPr>
            <p:ph idx="1"/>
          </p:nvPr>
        </p:nvSpPr>
        <p:spPr>
          <a:xfrm>
            <a:off x="2571736" y="1214422"/>
            <a:ext cx="6572264" cy="5286412"/>
          </a:xfrm>
        </p:spPr>
        <p:txBody>
          <a:bodyPr>
            <a:normAutofit lnSpcReduction="10000"/>
          </a:bodyPr>
          <a:lstStyle/>
          <a:p>
            <a:pPr>
              <a:lnSpc>
                <a:spcPct val="90000"/>
              </a:lnSpc>
            </a:pPr>
            <a:r>
              <a:rPr lang="es-ES" sz="2600" dirty="0"/>
              <a:t>El código escrito suple la falta de un contexto compartido por </a:t>
            </a:r>
            <a:r>
              <a:rPr lang="es-ES" sz="2600" dirty="0" err="1"/>
              <a:t>destinador</a:t>
            </a:r>
            <a:r>
              <a:rPr lang="es-ES" sz="2600" dirty="0"/>
              <a:t> y destinatario gracias a la ortografía </a:t>
            </a:r>
          </a:p>
          <a:p>
            <a:pPr>
              <a:lnSpc>
                <a:spcPct val="90000"/>
              </a:lnSpc>
            </a:pPr>
            <a:r>
              <a:rPr lang="es-ES" sz="2600" dirty="0"/>
              <a:t>Grafía de las palabras y puntación: sirven para regular el sentido</a:t>
            </a:r>
          </a:p>
          <a:p>
            <a:pPr>
              <a:lnSpc>
                <a:spcPct val="90000"/>
              </a:lnSpc>
            </a:pPr>
            <a:r>
              <a:rPr lang="es-ES" sz="2600" dirty="0"/>
              <a:t>Permite establecer los significados de los textos, ordena el sentido del texto, orienta la lectura y facilita su comprensión </a:t>
            </a:r>
          </a:p>
          <a:p>
            <a:pPr>
              <a:lnSpc>
                <a:spcPct val="90000"/>
              </a:lnSpc>
            </a:pPr>
            <a:r>
              <a:rPr lang="es-ES" sz="2600" dirty="0"/>
              <a:t>La ortografía también amplía el valor estilístico de un texto. Si un texto está mal escrito tiene menos posibilidades de ser leído.</a:t>
            </a:r>
          </a:p>
          <a:p>
            <a:endParaRPr lang="es-ES" dirty="0"/>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s-ES"/>
              <a:t>¿Dónde va la coma?</a:t>
            </a:r>
          </a:p>
        </p:txBody>
      </p:sp>
      <p:sp>
        <p:nvSpPr>
          <p:cNvPr id="84995" name="Rectangle 3"/>
          <p:cNvSpPr>
            <a:spLocks noGrp="1" noChangeArrowheads="1"/>
          </p:cNvSpPr>
          <p:nvPr>
            <p:ph type="body" idx="1"/>
          </p:nvPr>
        </p:nvSpPr>
        <p:spPr/>
        <p:txBody>
          <a:bodyPr/>
          <a:lstStyle/>
          <a:p>
            <a:endParaRPr lang="es-ES" i="1" dirty="0"/>
          </a:p>
          <a:p>
            <a:r>
              <a:rPr lang="es-ES" i="1" dirty="0"/>
              <a:t>Si el hombre supiera realmente el valor que tiene la mujer correría en su búsqueda.</a:t>
            </a:r>
            <a:r>
              <a:rPr lang="es-ES" dirty="0"/>
              <a:t>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a:xfrm>
            <a:off x="2500298" y="214290"/>
            <a:ext cx="6643702" cy="6286544"/>
          </a:xfrm>
        </p:spPr>
        <p:txBody>
          <a:bodyPr>
            <a:normAutofit/>
          </a:bodyPr>
          <a:lstStyle/>
          <a:p>
            <a:pPr>
              <a:lnSpc>
                <a:spcPct val="90000"/>
              </a:lnSpc>
            </a:pPr>
            <a:r>
              <a:rPr lang="es-ES" sz="2100" i="1" dirty="0"/>
              <a:t>Café, puro y copa a un euro cada uno son... tres euros.</a:t>
            </a:r>
            <a:br>
              <a:rPr lang="es-ES" sz="2100" i="1" dirty="0"/>
            </a:br>
            <a:r>
              <a:rPr lang="es-ES" sz="2100" i="1" dirty="0"/>
              <a:t>Café puro y copa a un euro cada uno son... dos euros.</a:t>
            </a:r>
            <a:r>
              <a:rPr lang="es-ES" sz="2100" dirty="0"/>
              <a:t> </a:t>
            </a:r>
          </a:p>
          <a:p>
            <a:pPr>
              <a:lnSpc>
                <a:spcPct val="90000"/>
              </a:lnSpc>
            </a:pPr>
            <a:r>
              <a:rPr lang="es-ES" sz="2100" i="1" dirty="0"/>
              <a:t>El viaja sólo en tren.</a:t>
            </a:r>
            <a:br>
              <a:rPr lang="es-ES" sz="2100" i="1" dirty="0"/>
            </a:br>
            <a:r>
              <a:rPr lang="es-ES" sz="2100" i="1" dirty="0"/>
              <a:t>El viaja solo en tren.</a:t>
            </a:r>
            <a:r>
              <a:rPr lang="es-ES" sz="2100" dirty="0"/>
              <a:t> </a:t>
            </a:r>
          </a:p>
          <a:p>
            <a:pPr>
              <a:lnSpc>
                <a:spcPct val="90000"/>
              </a:lnSpc>
            </a:pPr>
            <a:r>
              <a:rPr lang="es-ES" sz="2100" i="1" dirty="0"/>
              <a:t>No comáis grasas animales. </a:t>
            </a:r>
            <a:br>
              <a:rPr lang="es-ES" sz="2100" i="1" dirty="0"/>
            </a:br>
            <a:r>
              <a:rPr lang="es-ES" sz="2100" i="1" dirty="0"/>
              <a:t>No comáis grasas, animales.</a:t>
            </a:r>
            <a:endParaRPr lang="es-ES" sz="2100" dirty="0"/>
          </a:p>
          <a:p>
            <a:pPr>
              <a:lnSpc>
                <a:spcPct val="90000"/>
              </a:lnSpc>
            </a:pPr>
            <a:r>
              <a:rPr lang="es-ES" sz="2100" i="1" dirty="0"/>
              <a:t>Perdón imposible, que cumpla su condena.</a:t>
            </a:r>
            <a:br>
              <a:rPr lang="es-ES" sz="2100" i="1" dirty="0"/>
            </a:br>
            <a:r>
              <a:rPr lang="es-ES" sz="2100" i="1" dirty="0"/>
              <a:t>Perdón, imposible que cumpla su condena.</a:t>
            </a:r>
            <a:r>
              <a:rPr lang="es-ES" sz="2100" dirty="0"/>
              <a:t> </a:t>
            </a:r>
          </a:p>
          <a:p>
            <a:pPr>
              <a:lnSpc>
                <a:spcPct val="90000"/>
              </a:lnSpc>
            </a:pPr>
            <a:r>
              <a:rPr lang="es-ES" sz="2100" i="1" dirty="0"/>
              <a:t>No, es verdad.</a:t>
            </a:r>
            <a:br>
              <a:rPr lang="es-ES" sz="2100" i="1" dirty="0"/>
            </a:br>
            <a:r>
              <a:rPr lang="es-ES" sz="2100" i="1" dirty="0"/>
              <a:t>No es verdad.</a:t>
            </a:r>
            <a:r>
              <a:rPr lang="es-ES" sz="2100" dirty="0"/>
              <a:t> </a:t>
            </a:r>
          </a:p>
          <a:p>
            <a:pPr>
              <a:lnSpc>
                <a:spcPct val="90000"/>
              </a:lnSpc>
            </a:pPr>
            <a:r>
              <a:rPr lang="es-ES" sz="2100" i="1" dirty="0"/>
              <a:t>El maestro dijo: Javier es un burro.</a:t>
            </a:r>
            <a:br>
              <a:rPr lang="es-ES" sz="2100" i="1" dirty="0"/>
            </a:br>
            <a:r>
              <a:rPr lang="es-ES" sz="2100" i="1" dirty="0"/>
              <a:t>El maestro, dijo Javier, es un burro.</a:t>
            </a:r>
            <a:endParaRPr lang="es-ES" sz="21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s-ES"/>
              <a:t>Puntuación</a:t>
            </a:r>
          </a:p>
        </p:txBody>
      </p:sp>
      <p:sp>
        <p:nvSpPr>
          <p:cNvPr id="87043" name="Rectangle 3"/>
          <p:cNvSpPr>
            <a:spLocks noGrp="1" noChangeArrowheads="1"/>
          </p:cNvSpPr>
          <p:nvPr>
            <p:ph type="body" idx="1"/>
          </p:nvPr>
        </p:nvSpPr>
        <p:spPr>
          <a:xfrm>
            <a:off x="2819400" y="1981200"/>
            <a:ext cx="6324600" cy="4591072"/>
          </a:xfrm>
        </p:spPr>
        <p:txBody>
          <a:bodyPr>
            <a:normAutofit fontScale="85000" lnSpcReduction="10000"/>
          </a:bodyPr>
          <a:lstStyle/>
          <a:p>
            <a:pPr>
              <a:lnSpc>
                <a:spcPct val="90000"/>
              </a:lnSpc>
            </a:pPr>
            <a:r>
              <a:rPr lang="es-ES" sz="2600" dirty="0"/>
              <a:t>Además de orientar el sentido, sirve para marcar el ritmo, las pausas, la música de un texto </a:t>
            </a:r>
          </a:p>
          <a:p>
            <a:pPr>
              <a:lnSpc>
                <a:spcPct val="90000"/>
              </a:lnSpc>
            </a:pPr>
            <a:r>
              <a:rPr lang="es-ES" sz="2600" dirty="0"/>
              <a:t>También indica la relación del escritor con su enunciado –lo que escribe-,por ejemplo, cuando usamos comillas nos distanciamos de lo que escribimos al atribuírselo a otro:</a:t>
            </a:r>
          </a:p>
          <a:p>
            <a:pPr algn="ctr">
              <a:lnSpc>
                <a:spcPct val="90000"/>
              </a:lnSpc>
              <a:buNone/>
            </a:pPr>
            <a:r>
              <a:rPr lang="es-ES" sz="2600" i="1" dirty="0" err="1"/>
              <a:t>Ej</a:t>
            </a:r>
            <a:r>
              <a:rPr lang="es-ES" sz="2600" i="1" dirty="0"/>
              <a:t> : Lo que el liberalismo llama “flexibilización laboral” no es otra cosa que esclavitud moderna.</a:t>
            </a:r>
            <a:r>
              <a:rPr lang="es-ES" sz="2600" dirty="0"/>
              <a:t> </a:t>
            </a:r>
          </a:p>
          <a:p>
            <a:pPr>
              <a:lnSpc>
                <a:spcPct val="90000"/>
              </a:lnSpc>
            </a:pPr>
            <a:r>
              <a:rPr lang="es-ES" sz="2600" dirty="0"/>
              <a:t>Por último, la puntación permite establecer una estructura lógica del texto a través de la distribución en párrafos.</a:t>
            </a:r>
          </a:p>
          <a:p>
            <a:pPr>
              <a:lnSpc>
                <a:spcPct val="90000"/>
              </a:lnSpc>
            </a:pPr>
            <a:endParaRPr lang="es-ES" sz="26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s-ES"/>
              <a:t>Perdón, imposible</a:t>
            </a:r>
          </a:p>
        </p:txBody>
      </p:sp>
      <p:sp>
        <p:nvSpPr>
          <p:cNvPr id="88067" name="Rectangle 3"/>
          <p:cNvSpPr>
            <a:spLocks noGrp="1" noChangeArrowheads="1"/>
          </p:cNvSpPr>
          <p:nvPr>
            <p:ph type="body" idx="1"/>
          </p:nvPr>
        </p:nvSpPr>
        <p:spPr>
          <a:xfrm>
            <a:off x="2428860" y="1600200"/>
            <a:ext cx="6175390" cy="5068888"/>
          </a:xfrm>
        </p:spPr>
        <p:txBody>
          <a:bodyPr>
            <a:normAutofit/>
          </a:bodyPr>
          <a:lstStyle/>
          <a:p>
            <a:pPr>
              <a:lnSpc>
                <a:spcPct val="80000"/>
              </a:lnSpc>
            </a:pPr>
            <a:r>
              <a:rPr lang="es-ES" sz="2100" b="1" dirty="0">
                <a:solidFill>
                  <a:schemeClr val="hlink"/>
                </a:solidFill>
              </a:rPr>
              <a:t>interrupciones </a:t>
            </a:r>
            <a:r>
              <a:rPr lang="es-ES" sz="2100" dirty="0"/>
              <a:t>que por una parte permiten respirar al hablante y por otra van dotando de sentido y de ritmo al texto. </a:t>
            </a:r>
          </a:p>
          <a:p>
            <a:pPr>
              <a:lnSpc>
                <a:spcPct val="80000"/>
              </a:lnSpc>
            </a:pPr>
            <a:r>
              <a:rPr lang="es-ES" sz="2100" dirty="0"/>
              <a:t>en la lengua hablada es necesario realizar ciertas pausas distintivas, para que el oyente perciba las distintas partes de la frase y para que el locutor no se ahogue. </a:t>
            </a:r>
          </a:p>
          <a:p>
            <a:pPr>
              <a:lnSpc>
                <a:spcPct val="80000"/>
              </a:lnSpc>
            </a:pPr>
            <a:r>
              <a:rPr lang="es-ES" sz="2100" dirty="0"/>
              <a:t>en la escritura, hemos de hacer lo mismo para resolver ambigüedades, por medio de los signos de puntuación. </a:t>
            </a:r>
          </a:p>
          <a:p>
            <a:pPr>
              <a:lnSpc>
                <a:spcPct val="80000"/>
              </a:lnSpc>
            </a:pPr>
            <a:r>
              <a:rPr lang="es-ES" sz="2100" dirty="0"/>
              <a:t>Pasajes que admitirían distintas lecturas […] se decanten hacia una de ellas.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t>¿Redactar sin planificar?</a:t>
            </a:r>
          </a:p>
        </p:txBody>
      </p:sp>
      <p:sp>
        <p:nvSpPr>
          <p:cNvPr id="5" name="4 Marcador de contenido"/>
          <p:cNvSpPr>
            <a:spLocks noGrp="1"/>
          </p:cNvSpPr>
          <p:nvPr>
            <p:ph idx="1"/>
          </p:nvPr>
        </p:nvSpPr>
        <p:spPr>
          <a:xfrm>
            <a:off x="2819400" y="1981200"/>
            <a:ext cx="3752864" cy="4114799"/>
          </a:xfrm>
        </p:spPr>
        <p:txBody>
          <a:bodyPr>
            <a:normAutofit/>
          </a:bodyPr>
          <a:lstStyle/>
          <a:p>
            <a:pPr>
              <a:buNone/>
            </a:pPr>
            <a:r>
              <a:rPr lang="es-ES" dirty="0">
                <a:solidFill>
                  <a:schemeClr val="bg1">
                    <a:lumMod val="50000"/>
                    <a:lumOff val="50000"/>
                  </a:schemeClr>
                </a:solidFill>
                <a:sym typeface="Wingdings"/>
              </a:rPr>
              <a:t></a:t>
            </a:r>
            <a:r>
              <a:rPr lang="es-ES" i="1" dirty="0">
                <a:solidFill>
                  <a:schemeClr val="bg1">
                    <a:lumMod val="50000"/>
                    <a:lumOff val="50000"/>
                  </a:schemeClr>
                </a:solidFill>
                <a:sym typeface="Wingdings"/>
              </a:rPr>
              <a:t>  </a:t>
            </a:r>
            <a:r>
              <a:rPr lang="es-ES" i="1" dirty="0">
                <a:solidFill>
                  <a:schemeClr val="bg1">
                    <a:lumMod val="50000"/>
                    <a:lumOff val="50000"/>
                  </a:schemeClr>
                </a:solidFill>
              </a:rPr>
              <a:t>Exceso de información</a:t>
            </a:r>
          </a:p>
          <a:p>
            <a:pPr>
              <a:buFont typeface="Wingdings"/>
              <a:buChar char="L"/>
            </a:pPr>
            <a:r>
              <a:rPr lang="es-ES" i="1" dirty="0">
                <a:solidFill>
                  <a:schemeClr val="bg1">
                    <a:lumMod val="50000"/>
                    <a:lumOff val="50000"/>
                  </a:schemeClr>
                </a:solidFill>
              </a:rPr>
              <a:t>Falta información</a:t>
            </a:r>
          </a:p>
          <a:p>
            <a:pPr>
              <a:buFont typeface="Wingdings"/>
              <a:buChar char="L"/>
            </a:pPr>
            <a:r>
              <a:rPr lang="es-ES" i="1" dirty="0">
                <a:solidFill>
                  <a:schemeClr val="bg1">
                    <a:lumMod val="50000"/>
                    <a:lumOff val="50000"/>
                  </a:schemeClr>
                </a:solidFill>
              </a:rPr>
              <a:t>Estructura confusa</a:t>
            </a:r>
          </a:p>
          <a:p>
            <a:pPr lvl="1">
              <a:buFont typeface="Wingdings"/>
              <a:buChar char="L"/>
            </a:pPr>
            <a:r>
              <a:rPr lang="es-ES" i="1" dirty="0">
                <a:solidFill>
                  <a:schemeClr val="bg1">
                    <a:lumMod val="50000"/>
                    <a:lumOff val="50000"/>
                  </a:schemeClr>
                </a:solidFill>
              </a:rPr>
              <a:t>Desequilibrada</a:t>
            </a:r>
          </a:p>
          <a:p>
            <a:pPr lvl="1">
              <a:buFont typeface="Wingdings"/>
              <a:buChar char="L"/>
            </a:pPr>
            <a:r>
              <a:rPr lang="es-ES" i="1" dirty="0">
                <a:solidFill>
                  <a:schemeClr val="bg1">
                    <a:lumMod val="50000"/>
                    <a:lumOff val="50000"/>
                  </a:schemeClr>
                </a:solidFill>
              </a:rPr>
              <a:t>Redundante</a:t>
            </a:r>
          </a:p>
          <a:p>
            <a:pPr>
              <a:buFont typeface="Wingdings"/>
              <a:buChar char="L"/>
            </a:pPr>
            <a:r>
              <a:rPr lang="es-ES" i="1" dirty="0">
                <a:solidFill>
                  <a:schemeClr val="bg1">
                    <a:lumMod val="50000"/>
                    <a:lumOff val="50000"/>
                  </a:schemeClr>
                </a:solidFill>
              </a:rPr>
              <a:t>Poco eficaz</a:t>
            </a:r>
          </a:p>
          <a:p>
            <a:pPr>
              <a:buFont typeface="Wingdings"/>
              <a:buChar char="L"/>
            </a:pPr>
            <a:r>
              <a:rPr lang="es-ES" i="1" dirty="0">
                <a:solidFill>
                  <a:schemeClr val="bg1">
                    <a:lumMod val="50000"/>
                    <a:lumOff val="50000"/>
                  </a:schemeClr>
                </a:solidFill>
              </a:rPr>
              <a:t>Falta coherencia</a:t>
            </a:r>
          </a:p>
          <a:p>
            <a:pPr>
              <a:buFont typeface="Wingdings"/>
              <a:buChar char="L"/>
            </a:pPr>
            <a:r>
              <a:rPr lang="es-ES" i="1" dirty="0">
                <a:solidFill>
                  <a:schemeClr val="bg1">
                    <a:lumMod val="50000"/>
                    <a:lumOff val="50000"/>
                  </a:schemeClr>
                </a:solidFill>
              </a:rPr>
              <a:t>Incumple estándares </a:t>
            </a:r>
          </a:p>
          <a:p>
            <a:pPr>
              <a:buFont typeface="Wingdings"/>
              <a:buChar char="L"/>
            </a:pPr>
            <a:endParaRPr lang="es-ES" i="1" dirty="0">
              <a:solidFill>
                <a:schemeClr val="bg1">
                  <a:lumMod val="50000"/>
                  <a:lumOff val="50000"/>
                </a:schemeClr>
              </a:solidFill>
            </a:endParaRPr>
          </a:p>
          <a:p>
            <a:endParaRPr lang="es-ES" i="1" dirty="0">
              <a:solidFill>
                <a:schemeClr val="bg1">
                  <a:lumMod val="50000"/>
                  <a:lumOff val="50000"/>
                </a:schemeClr>
              </a:solidFill>
            </a:endParaRPr>
          </a:p>
          <a:p>
            <a:endParaRPr lang="es-ES" i="1" dirty="0"/>
          </a:p>
        </p:txBody>
      </p:sp>
      <p:sp>
        <p:nvSpPr>
          <p:cNvPr id="7" name="6 CuadroTexto"/>
          <p:cNvSpPr txBox="1"/>
          <p:nvPr/>
        </p:nvSpPr>
        <p:spPr>
          <a:xfrm>
            <a:off x="0" y="6581001"/>
            <a:ext cx="1402948" cy="276999"/>
          </a:xfrm>
          <a:prstGeom prst="rect">
            <a:avLst/>
          </a:prstGeom>
          <a:noFill/>
        </p:spPr>
        <p:txBody>
          <a:bodyPr wrap="none" rtlCol="0">
            <a:spAutoFit/>
          </a:bodyPr>
          <a:lstStyle/>
          <a:p>
            <a:r>
              <a:rPr lang="es-ES" sz="1200" b="1" dirty="0">
                <a:solidFill>
                  <a:schemeClr val="bg2"/>
                </a:solidFill>
              </a:rPr>
              <a:t>1.1.Planificación</a:t>
            </a:r>
          </a:p>
        </p:txBody>
      </p:sp>
      <p:pic>
        <p:nvPicPr>
          <p:cNvPr id="1026" name="Picture 2" descr="http://www.iocoach.com/blog/wp-content/uploads/2011/09/112685.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86046" y="1785926"/>
            <a:ext cx="2578259" cy="4300536"/>
          </a:xfrm>
          <a:prstGeom prst="roundRect">
            <a:avLst>
              <a:gd name="adj" fmla="val 7655"/>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ox(in)">
                                      <p:cBhvr>
                                        <p:cTn id="20" dur="500"/>
                                        <p:tgtEl>
                                          <p:spTgt spid="5">
                                            <p:txEl>
                                              <p:pRg st="3" end="3"/>
                                            </p:txEl>
                                          </p:spTgt>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ox(in)">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box(in)">
                                      <p:cBhvr>
                                        <p:cTn id="28" dur="50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box(in)">
                                      <p:cBhvr>
                                        <p:cTn id="33" dur="500"/>
                                        <p:tgtEl>
                                          <p:spTgt spid="5">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box(in)">
                                      <p:cBhvr>
                                        <p:cTn id="3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1"/>
          </p:nvPr>
        </p:nvSpPr>
        <p:spPr>
          <a:xfrm>
            <a:off x="2214546" y="692150"/>
            <a:ext cx="6472254" cy="6165850"/>
          </a:xfrm>
        </p:spPr>
        <p:txBody>
          <a:bodyPr>
            <a:normAutofit/>
          </a:bodyPr>
          <a:lstStyle/>
          <a:p>
            <a:pPr>
              <a:lnSpc>
                <a:spcPct val="80000"/>
              </a:lnSpc>
            </a:pPr>
            <a:r>
              <a:rPr lang="es-ES" sz="1900" dirty="0"/>
              <a:t>qué ideas el autor consideró que podía unir (porque eran similares y cuáles quiso dejar aisladas. La puntuación transmite así la estructura lógica del texto. </a:t>
            </a:r>
          </a:p>
          <a:p>
            <a:pPr>
              <a:lnSpc>
                <a:spcPct val="80000"/>
              </a:lnSpc>
            </a:pPr>
            <a:r>
              <a:rPr lang="es-ES" sz="1900" dirty="0"/>
              <a:t>La puntuación también nos ayuda a saber cuál es la </a:t>
            </a:r>
            <a:r>
              <a:rPr lang="es-ES" sz="1900" b="1" dirty="0">
                <a:solidFill>
                  <a:schemeClr val="hlink"/>
                </a:solidFill>
              </a:rPr>
              <a:t>postura del autor ante lo que dice</a:t>
            </a:r>
            <a:r>
              <a:rPr lang="es-ES" sz="1900" dirty="0"/>
              <a:t>:</a:t>
            </a:r>
          </a:p>
          <a:p>
            <a:pPr lvl="1">
              <a:lnSpc>
                <a:spcPct val="80000"/>
              </a:lnSpc>
            </a:pPr>
            <a:r>
              <a:rPr lang="es-ES" sz="1500" dirty="0"/>
              <a:t>si expresa algo con ironía </a:t>
            </a:r>
          </a:p>
          <a:p>
            <a:pPr lvl="1">
              <a:lnSpc>
                <a:spcPct val="80000"/>
              </a:lnSpc>
            </a:pPr>
            <a:r>
              <a:rPr lang="es-ES" sz="1500" dirty="0"/>
              <a:t>o con escándalo, con temor, ansiedad o duda</a:t>
            </a:r>
          </a:p>
          <a:p>
            <a:pPr lvl="1">
              <a:lnSpc>
                <a:spcPct val="80000"/>
              </a:lnSpc>
            </a:pPr>
            <a:r>
              <a:rPr lang="es-ES" sz="1500" dirty="0"/>
              <a:t>con vacilación, como súplica </a:t>
            </a:r>
          </a:p>
          <a:p>
            <a:pPr lvl="1">
              <a:lnSpc>
                <a:spcPct val="80000"/>
              </a:lnSpc>
            </a:pPr>
            <a:r>
              <a:rPr lang="es-ES" sz="1500" dirty="0"/>
              <a:t>o con sorpresa, </a:t>
            </a:r>
          </a:p>
          <a:p>
            <a:pPr lvl="1">
              <a:lnSpc>
                <a:spcPct val="80000"/>
              </a:lnSpc>
            </a:pPr>
            <a:r>
              <a:rPr lang="es-ES" sz="1500" dirty="0"/>
              <a:t>si habla por sí mismo o si reproduce las palabras de otro... </a:t>
            </a:r>
            <a:endParaRPr lang="es-ES" sz="13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Rectangle 6"/>
          <p:cNvSpPr>
            <a:spLocks noGrp="1" noChangeArrowheads="1"/>
          </p:cNvSpPr>
          <p:nvPr>
            <p:ph type="title"/>
          </p:nvPr>
        </p:nvSpPr>
        <p:spPr/>
        <p:txBody>
          <a:bodyPr/>
          <a:lstStyle/>
          <a:p>
            <a:r>
              <a:rPr lang="es-ES" dirty="0"/>
              <a:t>Estructura en párrafos</a:t>
            </a:r>
          </a:p>
        </p:txBody>
      </p:sp>
      <p:pic>
        <p:nvPicPr>
          <p:cNvPr id="55301" name="Picture 5"/>
          <p:cNvPicPr>
            <a:picLocks noGrp="1" noChangeAspect="1" noChangeArrowheads="1"/>
          </p:cNvPicPr>
          <p:nvPr>
            <p:ph idx="1"/>
          </p:nvPr>
        </p:nvPicPr>
        <p:blipFill>
          <a:blip r:embed="rId2"/>
          <a:srcRect/>
          <a:stretch>
            <a:fillRect/>
          </a:stretch>
        </p:blipFill>
        <p:spPr>
          <a:xfrm>
            <a:off x="3563888" y="1772816"/>
            <a:ext cx="4535488" cy="4535487"/>
          </a:xfrm>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s-ES"/>
              <a:t>Errores</a:t>
            </a:r>
          </a:p>
        </p:txBody>
      </p:sp>
      <p:sp>
        <p:nvSpPr>
          <p:cNvPr id="64515" name="Rectangle 3"/>
          <p:cNvSpPr>
            <a:spLocks noGrp="1" noChangeArrowheads="1"/>
          </p:cNvSpPr>
          <p:nvPr>
            <p:ph type="body" idx="1"/>
          </p:nvPr>
        </p:nvSpPr>
        <p:spPr/>
        <p:txBody>
          <a:bodyPr/>
          <a:lstStyle/>
          <a:p>
            <a:r>
              <a:rPr lang="es-ES" dirty="0"/>
              <a:t>Desequilibrio: unos muy largos y otros muy cortos</a:t>
            </a:r>
          </a:p>
          <a:p>
            <a:r>
              <a:rPr lang="es-ES" dirty="0"/>
              <a:t>Repeticiones y </a:t>
            </a:r>
            <a:r>
              <a:rPr lang="es-ES" dirty="0" err="1"/>
              <a:t>desórden</a:t>
            </a:r>
            <a:r>
              <a:rPr lang="es-ES" dirty="0"/>
              <a:t> </a:t>
            </a:r>
          </a:p>
          <a:p>
            <a:r>
              <a:rPr lang="es-ES" dirty="0"/>
              <a:t>Párrafos-frase </a:t>
            </a:r>
          </a:p>
          <a:p>
            <a:r>
              <a:rPr lang="es-ES" dirty="0"/>
              <a:t>Párrafos-ladrillo: excesivamente largos</a:t>
            </a:r>
          </a:p>
          <a:p>
            <a:r>
              <a:rPr lang="es-ES" dirty="0"/>
              <a:t>Párrafos sin conectores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2285983" y="188913"/>
            <a:ext cx="5643579" cy="796925"/>
          </a:xfrm>
        </p:spPr>
        <p:txBody>
          <a:bodyPr/>
          <a:lstStyle/>
          <a:p>
            <a:r>
              <a:rPr lang="es-ES" sz="3200" dirty="0"/>
              <a:t>Conclusión: Para qué sirve la puntuación? </a:t>
            </a:r>
          </a:p>
        </p:txBody>
      </p:sp>
      <p:sp>
        <p:nvSpPr>
          <p:cNvPr id="101379" name="Rectangle 3"/>
          <p:cNvSpPr>
            <a:spLocks noGrp="1" noChangeArrowheads="1"/>
          </p:cNvSpPr>
          <p:nvPr>
            <p:ph type="body" idx="1"/>
          </p:nvPr>
        </p:nvSpPr>
        <p:spPr>
          <a:xfrm>
            <a:off x="2500298" y="1052513"/>
            <a:ext cx="6186502" cy="5545137"/>
          </a:xfrm>
        </p:spPr>
        <p:txBody>
          <a:bodyPr>
            <a:normAutofit/>
          </a:bodyPr>
          <a:lstStyle/>
          <a:p>
            <a:pPr>
              <a:lnSpc>
                <a:spcPct val="80000"/>
              </a:lnSpc>
            </a:pPr>
            <a:r>
              <a:rPr lang="es-ES" sz="2400" dirty="0"/>
              <a:t>Para introducir descansos en el habla </a:t>
            </a:r>
          </a:p>
          <a:p>
            <a:pPr>
              <a:lnSpc>
                <a:spcPct val="80000"/>
              </a:lnSpc>
            </a:pPr>
            <a:r>
              <a:rPr lang="es-ES" sz="2400" dirty="0"/>
              <a:t>para deshacer ambigüedades </a:t>
            </a:r>
          </a:p>
          <a:p>
            <a:pPr>
              <a:lnSpc>
                <a:spcPct val="80000"/>
              </a:lnSpc>
            </a:pPr>
            <a:r>
              <a:rPr lang="es-ES" sz="2400" dirty="0"/>
              <a:t>para hacer patente la estructura sintáctica de la oración </a:t>
            </a:r>
          </a:p>
          <a:p>
            <a:pPr>
              <a:lnSpc>
                <a:spcPct val="80000"/>
              </a:lnSpc>
            </a:pPr>
            <a:r>
              <a:rPr lang="es-ES" sz="2400" dirty="0"/>
              <a:t>para marcar el ritmo y la melodía de la frase </a:t>
            </a:r>
          </a:p>
          <a:p>
            <a:pPr>
              <a:lnSpc>
                <a:spcPct val="80000"/>
              </a:lnSpc>
            </a:pPr>
            <a:r>
              <a:rPr lang="es-ES" sz="2400" dirty="0"/>
              <a:t>para distinguir sentidos o usos especiales de ciertas palabras </a:t>
            </a:r>
          </a:p>
          <a:p>
            <a:pPr>
              <a:lnSpc>
                <a:spcPct val="80000"/>
              </a:lnSpc>
            </a:pPr>
            <a:r>
              <a:rPr lang="es-ES" sz="2400" dirty="0"/>
              <a:t>para citar palabras de otro separándolas de las propias </a:t>
            </a:r>
          </a:p>
          <a:p>
            <a:pPr>
              <a:lnSpc>
                <a:spcPct val="80000"/>
              </a:lnSpc>
            </a:pPr>
            <a:r>
              <a:rPr lang="es-ES" sz="2400" dirty="0"/>
              <a:t> para transmitir estados de ánimo o posturas ante lo que se dice o escribe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body" idx="1"/>
          </p:nvPr>
        </p:nvSpPr>
        <p:spPr>
          <a:xfrm>
            <a:off x="2500298" y="785795"/>
            <a:ext cx="6186502" cy="5811856"/>
          </a:xfrm>
        </p:spPr>
        <p:txBody>
          <a:bodyPr>
            <a:normAutofit fontScale="70000" lnSpcReduction="20000"/>
          </a:bodyPr>
          <a:lstStyle/>
          <a:p>
            <a:pPr algn="just">
              <a:lnSpc>
                <a:spcPct val="120000"/>
              </a:lnSpc>
            </a:pPr>
            <a:r>
              <a:rPr lang="es-ES" sz="2600" dirty="0"/>
              <a:t>Puntuar bien es un arte, un reto: una necesidad. Su dificultad más grande proviene de que exige un desdoblamiento: el que puntúa debe ponerse en el lugar del que va a leer, sin abandonar el lugar del que está escribiendo. </a:t>
            </a:r>
          </a:p>
          <a:p>
            <a:pPr algn="just">
              <a:lnSpc>
                <a:spcPct val="120000"/>
              </a:lnSpc>
            </a:pPr>
            <a:r>
              <a:rPr lang="es-ES" sz="2600" dirty="0"/>
              <a:t>¿Entenderá mi lector lo que digo? ¿Soy equívoco o ambiguo? ¿Separo bien lo que digo yo de lo que dicen otros? ¿Transmito adecuadamente los estados de ánimo que quiero indicar? ¿Marco como tal una información complementaria, no esencial? ¿Señalo claramente a qué elementos de una enumeración me estoy refiriendo? Cuando uso una palabra en un sentido que no es el habitual, ¿lo doy a entender bien? ¿Señalo mis enunciados incompletos como tales? ¿Me adelanto a una posible mala interpretación? Y también: ¿estropeo lo que quiero decir por exceso de signos, de intromisiones? </a:t>
            </a:r>
          </a:p>
          <a:p>
            <a:pPr>
              <a:lnSpc>
                <a:spcPct val="80000"/>
              </a:lnSpc>
            </a:pPr>
            <a:endParaRPr lang="es-ES" sz="2400"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lumOff val="10000"/>
          </a:schemeClr>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ctrTitle"/>
          </p:nvPr>
        </p:nvSpPr>
        <p:spPr/>
        <p:txBody>
          <a:bodyPr/>
          <a:lstStyle/>
          <a:p>
            <a:r>
              <a:rPr lang="es-ES"/>
              <a:t>Cohesión</a:t>
            </a:r>
          </a:p>
        </p:txBody>
      </p:sp>
      <p:sp>
        <p:nvSpPr>
          <p:cNvPr id="112643" name="Rectangle 3"/>
          <p:cNvSpPr>
            <a:spLocks noGrp="1" noChangeArrowheads="1"/>
          </p:cNvSpPr>
          <p:nvPr>
            <p:ph type="subTitle" idx="1"/>
          </p:nvPr>
        </p:nvSpPr>
        <p:spPr/>
        <p:txBody>
          <a:bodyPr/>
          <a:lstStyle/>
          <a:p>
            <a:r>
              <a:rPr lang="es-ES" dirty="0"/>
              <a:t>Características lingüísticas  y textuales de la comunicación formal por escrito</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lumOff val="10000"/>
          </a:schemeClr>
        </a:solidFill>
        <a:effectLst/>
      </p:bgPr>
    </p:bg>
    <p:spTree>
      <p:nvGrpSpPr>
        <p:cNvPr id="1" name=""/>
        <p:cNvGrpSpPr/>
        <p:nvPr/>
      </p:nvGrpSpPr>
      <p:grpSpPr>
        <a:xfrm>
          <a:off x="0" y="0"/>
          <a:ext cx="0" cy="0"/>
          <a:chOff x="0" y="0"/>
          <a:chExt cx="0" cy="0"/>
        </a:xfrm>
      </p:grpSpPr>
      <p:sp>
        <p:nvSpPr>
          <p:cNvPr id="114691" name="Rectangle 3"/>
          <p:cNvSpPr>
            <a:spLocks noGrp="1" noChangeArrowheads="1"/>
          </p:cNvSpPr>
          <p:nvPr>
            <p:ph type="body" idx="1"/>
          </p:nvPr>
        </p:nvSpPr>
        <p:spPr>
          <a:xfrm>
            <a:off x="0" y="0"/>
            <a:ext cx="9144000" cy="6858000"/>
          </a:xfrm>
        </p:spPr>
        <p:txBody>
          <a:bodyPr>
            <a:normAutofit/>
          </a:bodyPr>
          <a:lstStyle/>
          <a:p>
            <a:pPr>
              <a:lnSpc>
                <a:spcPct val="90000"/>
              </a:lnSpc>
            </a:pPr>
            <a:r>
              <a:rPr lang="es-ES" sz="2100" dirty="0"/>
              <a:t>La </a:t>
            </a:r>
            <a:r>
              <a:rPr lang="es-ES" sz="2100" b="1" dirty="0"/>
              <a:t>cohesión </a:t>
            </a:r>
            <a:r>
              <a:rPr lang="es-ES" sz="2100" dirty="0"/>
              <a:t>es la relación que guardan entre sí los distintos elementos de un texto. </a:t>
            </a:r>
          </a:p>
          <a:p>
            <a:pPr>
              <a:lnSpc>
                <a:spcPct val="90000"/>
              </a:lnSpc>
            </a:pPr>
            <a:r>
              <a:rPr lang="es-MX" sz="2100" dirty="0"/>
              <a:t>El texto coherente tiene armonía y un desarrollo orgánico</a:t>
            </a:r>
          </a:p>
          <a:p>
            <a:pPr>
              <a:lnSpc>
                <a:spcPct val="90000"/>
              </a:lnSpc>
            </a:pPr>
            <a:r>
              <a:rPr lang="es-MX" sz="2100" dirty="0"/>
              <a:t>No hay saltos lógicos, ni temáticos, tampoco en la construcción sintáctica y estilística</a:t>
            </a:r>
          </a:p>
          <a:p>
            <a:pPr>
              <a:lnSpc>
                <a:spcPct val="90000"/>
              </a:lnSpc>
            </a:pPr>
            <a:r>
              <a:rPr lang="es-MX" sz="2100" dirty="0"/>
              <a:t>Elementos a tener en cuenta:</a:t>
            </a:r>
          </a:p>
          <a:p>
            <a:pPr lvl="1">
              <a:lnSpc>
                <a:spcPct val="90000"/>
              </a:lnSpc>
            </a:pPr>
            <a:r>
              <a:rPr lang="es-ES_tradnl" sz="2000" dirty="0"/>
              <a:t>Tema</a:t>
            </a:r>
          </a:p>
          <a:p>
            <a:pPr lvl="1">
              <a:lnSpc>
                <a:spcPct val="90000"/>
              </a:lnSpc>
            </a:pPr>
            <a:r>
              <a:rPr lang="es-ES_tradnl" sz="2000" dirty="0"/>
              <a:t>Voz narrativa </a:t>
            </a:r>
          </a:p>
          <a:p>
            <a:pPr lvl="1">
              <a:lnSpc>
                <a:spcPct val="90000"/>
              </a:lnSpc>
            </a:pPr>
            <a:r>
              <a:rPr lang="es-ES_tradnl" sz="2000" dirty="0"/>
              <a:t>Orden de los párrafos</a:t>
            </a:r>
          </a:p>
          <a:p>
            <a:pPr lvl="1">
              <a:lnSpc>
                <a:spcPct val="90000"/>
              </a:lnSpc>
            </a:pPr>
            <a:r>
              <a:rPr lang="es-ES_tradnl" sz="2000" dirty="0"/>
              <a:t>Nexos entre unos párrafos y otros</a:t>
            </a:r>
          </a:p>
          <a:p>
            <a:pPr lvl="1">
              <a:lnSpc>
                <a:spcPct val="90000"/>
              </a:lnSpc>
            </a:pPr>
            <a:r>
              <a:rPr lang="es-ES_tradnl" sz="2000" dirty="0"/>
              <a:t>Concordancia entre sujeto y verbo</a:t>
            </a:r>
          </a:p>
          <a:p>
            <a:pPr lvl="1">
              <a:lnSpc>
                <a:spcPct val="90000"/>
              </a:lnSpc>
            </a:pPr>
            <a:r>
              <a:rPr lang="es-ES_tradnl" sz="2000" dirty="0"/>
              <a:t>Concordancia de los tiempos verbales</a:t>
            </a:r>
            <a:r>
              <a:rPr lang="es-ES" sz="2000" dirty="0"/>
              <a:t> </a:t>
            </a:r>
          </a:p>
          <a:p>
            <a:pPr>
              <a:lnSpc>
                <a:spcPct val="90000"/>
              </a:lnSpc>
            </a:pPr>
            <a:r>
              <a:rPr lang="es-ES" sz="2100" dirty="0"/>
              <a:t>Los cambios de sujeto, voz, tiempo, </a:t>
            </a:r>
            <a:r>
              <a:rPr lang="es-ES" sz="2100" dirty="0" err="1"/>
              <a:t>etc</a:t>
            </a:r>
            <a:r>
              <a:rPr lang="es-ES" sz="2100" dirty="0"/>
              <a:t> deben ser lógicos y controlados</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lumOff val="10000"/>
          </a:schemeClr>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214282" y="0"/>
            <a:ext cx="6172200" cy="649270"/>
          </a:xfrm>
        </p:spPr>
        <p:txBody>
          <a:bodyPr/>
          <a:lstStyle/>
          <a:p>
            <a:r>
              <a:rPr lang="es-ES" dirty="0"/>
              <a:t>Cohesión gramatical</a:t>
            </a:r>
          </a:p>
        </p:txBody>
      </p:sp>
      <p:sp>
        <p:nvSpPr>
          <p:cNvPr id="118787" name="Rectangle 3"/>
          <p:cNvSpPr>
            <a:spLocks noGrp="1" noChangeArrowheads="1"/>
          </p:cNvSpPr>
          <p:nvPr>
            <p:ph type="body" idx="1"/>
          </p:nvPr>
        </p:nvSpPr>
        <p:spPr>
          <a:xfrm>
            <a:off x="0" y="785794"/>
            <a:ext cx="9144000" cy="6072206"/>
          </a:xfrm>
        </p:spPr>
        <p:txBody>
          <a:bodyPr>
            <a:normAutofit/>
          </a:bodyPr>
          <a:lstStyle/>
          <a:p>
            <a:pPr>
              <a:lnSpc>
                <a:spcPct val="80000"/>
              </a:lnSpc>
            </a:pPr>
            <a:r>
              <a:rPr lang="es-ES" sz="2600" dirty="0"/>
              <a:t>Hay palabras que necesitan de otro elemento para su interpretación: casi siempre son pronombres personales (yo, su),  demostrativos (éste, aquí, entonces), relativos (que, donde). También adjetivos (otro, idéntico), adverbios (mejor, así), verbos (ir, venir)</a:t>
            </a:r>
          </a:p>
          <a:p>
            <a:pPr>
              <a:lnSpc>
                <a:spcPct val="80000"/>
              </a:lnSpc>
            </a:pPr>
            <a:endParaRPr lang="es-ES" sz="2600" dirty="0"/>
          </a:p>
          <a:p>
            <a:pPr lvl="1">
              <a:lnSpc>
                <a:spcPct val="80000"/>
              </a:lnSpc>
            </a:pPr>
            <a:r>
              <a:rPr lang="es-ES" sz="2200" dirty="0"/>
              <a:t>España no se amedrentó y </a:t>
            </a:r>
            <a:r>
              <a:rPr lang="es-ES" sz="2200" u="sng" dirty="0"/>
              <a:t>ganó el partido bellísima. </a:t>
            </a:r>
            <a:endParaRPr lang="es-ES" sz="2200" dirty="0"/>
          </a:p>
          <a:p>
            <a:pPr lvl="1">
              <a:lnSpc>
                <a:spcPct val="80000"/>
              </a:lnSpc>
            </a:pPr>
            <a:r>
              <a:rPr lang="es-ES" sz="2200" dirty="0"/>
              <a:t>Para festejar</a:t>
            </a:r>
            <a:r>
              <a:rPr lang="es-ES" sz="2200" b="1" dirty="0"/>
              <a:t>lo</a:t>
            </a:r>
            <a:r>
              <a:rPr lang="es-ES" sz="2200" dirty="0"/>
              <a:t> (…)</a:t>
            </a:r>
          </a:p>
          <a:p>
            <a:pPr lvl="1">
              <a:lnSpc>
                <a:spcPct val="80000"/>
              </a:lnSpc>
            </a:pPr>
            <a:endParaRPr lang="es-ES" sz="2200" dirty="0"/>
          </a:p>
          <a:p>
            <a:pPr lvl="1">
              <a:lnSpc>
                <a:spcPct val="80000"/>
              </a:lnSpc>
            </a:pPr>
            <a:r>
              <a:rPr lang="es-ES" sz="2200" dirty="0"/>
              <a:t>(…) En las afueras de Madrid se pueden ver </a:t>
            </a:r>
            <a:r>
              <a:rPr lang="es-ES" sz="2200" u="sng" dirty="0"/>
              <a:t>los esbozos de la villa olímpica</a:t>
            </a:r>
            <a:r>
              <a:rPr lang="es-ES" sz="2200" dirty="0"/>
              <a:t>. Cuando el tren pasa por </a:t>
            </a:r>
            <a:r>
              <a:rPr lang="es-ES" sz="2200" u="sng" dirty="0"/>
              <a:t>allí</a:t>
            </a:r>
            <a:r>
              <a:rPr lang="es-ES" sz="2200" dirty="0"/>
              <a:t>, los viajeros….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lumOff val="10000"/>
          </a:schemeClr>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2571736" y="0"/>
            <a:ext cx="6172200" cy="720708"/>
          </a:xfrm>
        </p:spPr>
        <p:txBody>
          <a:bodyPr/>
          <a:lstStyle/>
          <a:p>
            <a:r>
              <a:rPr lang="es-ES" dirty="0"/>
              <a:t>Cohesión léxica</a:t>
            </a:r>
          </a:p>
        </p:txBody>
      </p:sp>
      <p:sp>
        <p:nvSpPr>
          <p:cNvPr id="120835" name="Rectangle 3"/>
          <p:cNvSpPr>
            <a:spLocks noGrp="1" noChangeArrowheads="1"/>
          </p:cNvSpPr>
          <p:nvPr>
            <p:ph type="body" idx="1"/>
          </p:nvPr>
        </p:nvSpPr>
        <p:spPr>
          <a:xfrm>
            <a:off x="0" y="714356"/>
            <a:ext cx="9144000" cy="6143643"/>
          </a:xfrm>
        </p:spPr>
        <p:txBody>
          <a:bodyPr>
            <a:normAutofit lnSpcReduction="10000"/>
          </a:bodyPr>
          <a:lstStyle/>
          <a:p>
            <a:pPr>
              <a:lnSpc>
                <a:spcPct val="80000"/>
              </a:lnSpc>
            </a:pPr>
            <a:r>
              <a:rPr lang="es-ES" sz="1900" dirty="0"/>
              <a:t>Repetición de palabras</a:t>
            </a:r>
          </a:p>
          <a:p>
            <a:pPr lvl="1">
              <a:lnSpc>
                <a:spcPct val="80000"/>
              </a:lnSpc>
            </a:pPr>
            <a:r>
              <a:rPr lang="es-ES" sz="1700" dirty="0"/>
              <a:t>…se reunieron con el </a:t>
            </a:r>
            <a:r>
              <a:rPr lang="es-ES" sz="1700" u="sng" dirty="0"/>
              <a:t>Primer Ministro</a:t>
            </a:r>
            <a:r>
              <a:rPr lang="es-ES" sz="1700" dirty="0"/>
              <a:t> a finales de mes. El </a:t>
            </a:r>
            <a:r>
              <a:rPr lang="es-ES" sz="1700" u="sng" dirty="0"/>
              <a:t>Primer Ministro</a:t>
            </a:r>
            <a:r>
              <a:rPr lang="es-ES" sz="1700" dirty="0"/>
              <a:t> compareció después (…)</a:t>
            </a:r>
          </a:p>
          <a:p>
            <a:pPr>
              <a:lnSpc>
                <a:spcPct val="80000"/>
              </a:lnSpc>
            </a:pPr>
            <a:r>
              <a:rPr lang="es-ES" sz="1900" dirty="0"/>
              <a:t>Sinónimos</a:t>
            </a:r>
          </a:p>
          <a:p>
            <a:pPr lvl="1">
              <a:lnSpc>
                <a:spcPct val="80000"/>
              </a:lnSpc>
            </a:pPr>
            <a:r>
              <a:rPr lang="es-ES" sz="1700" dirty="0"/>
              <a:t>El </a:t>
            </a:r>
            <a:r>
              <a:rPr lang="es-ES" sz="1700" u="sng" dirty="0"/>
              <a:t>árbitro</a:t>
            </a:r>
            <a:r>
              <a:rPr lang="es-ES" sz="1700" dirty="0"/>
              <a:t> no vio el penalti y dejó seguir. Segundos después, todos los jugadores saltaron sobre el </a:t>
            </a:r>
            <a:r>
              <a:rPr lang="es-ES" sz="1700" u="sng" dirty="0"/>
              <a:t>colegiado</a:t>
            </a:r>
            <a:r>
              <a:rPr lang="es-ES" sz="1700" dirty="0"/>
              <a:t>.</a:t>
            </a:r>
          </a:p>
          <a:p>
            <a:pPr>
              <a:lnSpc>
                <a:spcPct val="80000"/>
              </a:lnSpc>
            </a:pPr>
            <a:r>
              <a:rPr lang="es-ES" sz="1900" dirty="0"/>
              <a:t>Hiperónimos/ </a:t>
            </a:r>
            <a:r>
              <a:rPr lang="es-ES" sz="1900" dirty="0" err="1"/>
              <a:t>hipónimos</a:t>
            </a:r>
            <a:endParaRPr lang="es-ES" sz="1900" dirty="0"/>
          </a:p>
          <a:p>
            <a:pPr lvl="1">
              <a:lnSpc>
                <a:spcPct val="80000"/>
              </a:lnSpc>
            </a:pPr>
            <a:r>
              <a:rPr lang="es-ES" sz="1700" dirty="0"/>
              <a:t>(…) </a:t>
            </a:r>
            <a:r>
              <a:rPr lang="es-ES" sz="1700" dirty="0">
                <a:solidFill>
                  <a:schemeClr val="folHlink"/>
                </a:solidFill>
              </a:rPr>
              <a:t>había una viejecita hilando en una </a:t>
            </a:r>
            <a:r>
              <a:rPr lang="es-ES" sz="1700" u="sng" dirty="0">
                <a:solidFill>
                  <a:schemeClr val="folHlink"/>
                </a:solidFill>
              </a:rPr>
              <a:t>rueca.</a:t>
            </a:r>
            <a:r>
              <a:rPr lang="es-ES" sz="1700" dirty="0">
                <a:solidFill>
                  <a:schemeClr val="folHlink"/>
                </a:solidFill>
              </a:rPr>
              <a:t> La princesa se sorprendió al ver </a:t>
            </a:r>
            <a:r>
              <a:rPr lang="es-ES" sz="1700" b="1" dirty="0">
                <a:solidFill>
                  <a:schemeClr val="folHlink"/>
                </a:solidFill>
              </a:rPr>
              <a:t>una máquina</a:t>
            </a:r>
            <a:r>
              <a:rPr lang="es-ES" sz="1700" dirty="0">
                <a:solidFill>
                  <a:schemeClr val="folHlink"/>
                </a:solidFill>
              </a:rPr>
              <a:t> tan extraña (…)</a:t>
            </a:r>
          </a:p>
          <a:p>
            <a:pPr>
              <a:lnSpc>
                <a:spcPct val="80000"/>
              </a:lnSpc>
            </a:pPr>
            <a:r>
              <a:rPr lang="es-ES" sz="1900" dirty="0"/>
              <a:t>Paráfrasis</a:t>
            </a:r>
          </a:p>
          <a:p>
            <a:pPr lvl="1">
              <a:lnSpc>
                <a:spcPct val="80000"/>
              </a:lnSpc>
            </a:pPr>
            <a:r>
              <a:rPr lang="es-ES" sz="1700" u="sng" dirty="0"/>
              <a:t>El consejero delegado, el presidente y el secretario </a:t>
            </a:r>
            <a:r>
              <a:rPr lang="es-ES" sz="1700" dirty="0"/>
              <a:t>no estaban conformes (…) La situación desesperó a </a:t>
            </a:r>
            <a:r>
              <a:rPr lang="es-ES" sz="1700" b="1" dirty="0"/>
              <a:t>la junta directiva</a:t>
            </a:r>
            <a:endParaRPr lang="es-ES" sz="1700" dirty="0"/>
          </a:p>
          <a:p>
            <a:pPr>
              <a:lnSpc>
                <a:spcPct val="80000"/>
              </a:lnSpc>
            </a:pPr>
            <a:r>
              <a:rPr lang="es-ES" sz="1900" dirty="0"/>
              <a:t>Palabra generalizadora (hacer, cosa, hecho, etc.)</a:t>
            </a:r>
          </a:p>
          <a:p>
            <a:pPr lvl="1">
              <a:lnSpc>
                <a:spcPct val="80000"/>
              </a:lnSpc>
            </a:pPr>
            <a:r>
              <a:rPr lang="es-ES" sz="1700" u="sng" dirty="0"/>
              <a:t>La polémica sobre las preferentes</a:t>
            </a:r>
            <a:r>
              <a:rPr lang="es-ES" sz="1700" dirty="0"/>
              <a:t> sigue su curso en los tribunales, pero la </a:t>
            </a:r>
            <a:r>
              <a:rPr lang="es-ES" sz="1700" u="sng" dirty="0"/>
              <a:t>cosa</a:t>
            </a:r>
            <a:r>
              <a:rPr lang="es-ES" sz="1700" dirty="0"/>
              <a:t> no acaba ahí…</a:t>
            </a:r>
          </a:p>
          <a:p>
            <a:pPr>
              <a:lnSpc>
                <a:spcPct val="80000"/>
              </a:lnSpc>
            </a:pPr>
            <a:r>
              <a:rPr lang="es-ES" sz="1900" dirty="0"/>
              <a:t>Cadenas léxicas</a:t>
            </a:r>
          </a:p>
          <a:p>
            <a:pPr lvl="1">
              <a:lnSpc>
                <a:spcPct val="80000"/>
              </a:lnSpc>
            </a:pPr>
            <a:r>
              <a:rPr lang="es-ES" sz="1700" dirty="0"/>
              <a:t>Estabilidad presupuestaria, </a:t>
            </a:r>
            <a:r>
              <a:rPr lang="es-ES" sz="1700" dirty="0" err="1"/>
              <a:t>deficit</a:t>
            </a:r>
            <a:r>
              <a:rPr lang="es-ES" sz="1700" dirty="0"/>
              <a:t>, prima de riesgo, bono, etc.</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lumOff val="10000"/>
          </a:schemeClr>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s-ES"/>
              <a:t>Cohesión léxico-gramatical</a:t>
            </a:r>
          </a:p>
        </p:txBody>
      </p:sp>
      <p:sp>
        <p:nvSpPr>
          <p:cNvPr id="121859" name="Rectangle 3"/>
          <p:cNvSpPr>
            <a:spLocks noGrp="1" noChangeArrowheads="1"/>
          </p:cNvSpPr>
          <p:nvPr>
            <p:ph type="body" idx="1"/>
          </p:nvPr>
        </p:nvSpPr>
        <p:spPr>
          <a:xfrm>
            <a:off x="323528" y="1628800"/>
            <a:ext cx="8363272" cy="4467199"/>
          </a:xfrm>
        </p:spPr>
        <p:txBody>
          <a:bodyPr>
            <a:normAutofit fontScale="92500" lnSpcReduction="10000"/>
          </a:bodyPr>
          <a:lstStyle/>
          <a:p>
            <a:pPr>
              <a:lnSpc>
                <a:spcPct val="90000"/>
              </a:lnSpc>
            </a:pPr>
            <a:r>
              <a:rPr lang="es-ES" sz="2600" dirty="0"/>
              <a:t>Relaciones entre oraciones o partes de un texto</a:t>
            </a:r>
          </a:p>
          <a:p>
            <a:pPr lvl="1">
              <a:lnSpc>
                <a:spcPct val="90000"/>
              </a:lnSpc>
            </a:pPr>
            <a:r>
              <a:rPr lang="es-ES" sz="2200" dirty="0"/>
              <a:t>Los bancos no superan la auditoria, pero no tienen resultados tan malos como las cajas</a:t>
            </a:r>
          </a:p>
          <a:p>
            <a:pPr>
              <a:lnSpc>
                <a:spcPct val="90000"/>
              </a:lnSpc>
            </a:pPr>
            <a:r>
              <a:rPr lang="es-ES" sz="2600" dirty="0"/>
              <a:t>-Uso de conectores (la puntuación también conecta) (relacionado con mecanismos de coordinación (1) y subordinación (2) </a:t>
            </a:r>
          </a:p>
          <a:p>
            <a:pPr lvl="1">
              <a:lnSpc>
                <a:spcPct val="90000"/>
              </a:lnSpc>
            </a:pPr>
            <a:r>
              <a:rPr lang="es-ES" sz="2200" dirty="0"/>
              <a:t>Los bancos acudirán al rescate </a:t>
            </a:r>
            <a:r>
              <a:rPr lang="es-ES" sz="2200" b="1" dirty="0"/>
              <a:t>o</a:t>
            </a:r>
            <a:r>
              <a:rPr lang="es-ES" sz="2200" dirty="0"/>
              <a:t> se verán obligados a desaparecer</a:t>
            </a:r>
          </a:p>
          <a:p>
            <a:pPr lvl="1">
              <a:lnSpc>
                <a:spcPct val="90000"/>
              </a:lnSpc>
            </a:pPr>
            <a:r>
              <a:rPr lang="es-ES" sz="2200" b="1" dirty="0"/>
              <a:t>Mientras </a:t>
            </a:r>
            <a:r>
              <a:rPr lang="es-ES" sz="2200" dirty="0"/>
              <a:t>las cajas no suscriban un código ético, no recuperarán la confianza de los usuarios</a:t>
            </a:r>
          </a:p>
          <a:p>
            <a:pPr lvl="1">
              <a:lnSpc>
                <a:spcPct val="90000"/>
              </a:lnSpc>
            </a:pPr>
            <a:r>
              <a:rPr lang="es-ES" sz="2200" dirty="0"/>
              <a:t>Ningún banco tendrá beneficios este año, </a:t>
            </a:r>
            <a:r>
              <a:rPr lang="es-ES" sz="2200" b="1" dirty="0"/>
              <a:t>sin embargo</a:t>
            </a:r>
            <a:r>
              <a:rPr lang="es-ES" sz="2200" dirty="0"/>
              <a:t> la mayoría X ha logrado atenuar las pérdidas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neles">
  <a:themeElements>
    <a:clrScheme name="Panels">
      <a:dk1>
        <a:srgbClr val="340B07"/>
      </a:dk1>
      <a:lt1>
        <a:srgbClr val="FFFFFF"/>
      </a:lt1>
      <a:dk2>
        <a:srgbClr val="182912"/>
      </a:dk2>
      <a:lt2>
        <a:srgbClr val="FBF0F2"/>
      </a:lt2>
      <a:accent1>
        <a:srgbClr val="694F36"/>
      </a:accent1>
      <a:accent2>
        <a:srgbClr val="98604A"/>
      </a:accent2>
      <a:accent3>
        <a:srgbClr val="8E3B4D"/>
      </a:accent3>
      <a:accent4>
        <a:srgbClr val="837954"/>
      </a:accent4>
      <a:accent5>
        <a:srgbClr val="4E3B28"/>
      </a:accent5>
      <a:accent6>
        <a:srgbClr val="AC7A0C"/>
      </a:accent6>
      <a:hlink>
        <a:srgbClr val="A03849"/>
      </a:hlink>
      <a:folHlink>
        <a:srgbClr val="AA845D"/>
      </a:folHlink>
    </a:clrScheme>
    <a:fontScheme name="Panels">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Panels">
      <a:fillStyleLst>
        <a:solidFill>
          <a:schemeClr val="phClr"/>
        </a:solidFill>
        <a:gradFill rotWithShape="1">
          <a:gsLst>
            <a:gs pos="0">
              <a:schemeClr val="phClr">
                <a:tint val="90000"/>
                <a:shade val="100000"/>
                <a:satMod val="150000"/>
              </a:schemeClr>
            </a:gs>
            <a:gs pos="35000">
              <a:schemeClr val="phClr">
                <a:tint val="90000"/>
                <a:alpha val="85000"/>
                <a:satMod val="150000"/>
              </a:schemeClr>
            </a:gs>
            <a:gs pos="100000">
              <a:schemeClr val="phClr">
                <a:tint val="80000"/>
                <a:alpha val="75000"/>
                <a:satMod val="150000"/>
              </a:schemeClr>
            </a:gs>
          </a:gsLst>
          <a:lin ang="16200000" scaled="1"/>
        </a:gradFill>
        <a:gradFill rotWithShape="1">
          <a:gsLst>
            <a:gs pos="0">
              <a:schemeClr val="phClr">
                <a:shade val="60000"/>
                <a:satMod val="135000"/>
              </a:schemeClr>
            </a:gs>
            <a:gs pos="80000">
              <a:schemeClr val="phClr">
                <a:shade val="90000"/>
                <a:satMod val="135000"/>
              </a:schemeClr>
            </a:gs>
            <a:gs pos="100000">
              <a:schemeClr val="phClr">
                <a:tint val="90000"/>
                <a:shade val="100000"/>
                <a:satMod val="135000"/>
              </a:schemeClr>
            </a:gs>
          </a:gsLst>
          <a:lin ang="16200000" scaled="0"/>
        </a:gradFill>
      </a:fillStyleLst>
      <a:lnStyleLst>
        <a:ln w="6350" cap="flat" cmpd="sng" algn="ctr">
          <a:solidFill>
            <a:schemeClr val="phClr">
              <a:shade val="95000"/>
              <a:alpha val="80000"/>
              <a:satMod val="105000"/>
            </a:schemeClr>
          </a:solidFill>
          <a:prstDash val="solid"/>
        </a:ln>
        <a:ln w="12700" cap="flat" cmpd="sng" algn="ctr">
          <a:solidFill>
            <a:schemeClr val="phClr">
              <a:alpha val="70000"/>
            </a:schemeClr>
          </a:solidFill>
          <a:prstDash val="solid"/>
        </a:ln>
        <a:ln w="19050" cap="flat" cmpd="sng" algn="ctr">
          <a:solidFill>
            <a:schemeClr val="phClr">
              <a:alpha val="60000"/>
            </a:schemeClr>
          </a:solidFill>
          <a:prstDash val="solid"/>
        </a:ln>
      </a:lnStyleLst>
      <a:effectStyleLst>
        <a:effectStyle>
          <a:effectLst/>
        </a:effectStyle>
        <a:effectStyle>
          <a:effectLst>
            <a:outerShdw blurRad="101600" sx="101000" sy="101000" rotWithShape="0">
              <a:srgbClr val="FFFFFF">
                <a:alpha val="25000"/>
              </a:srgbClr>
            </a:outerShdw>
          </a:effectLst>
        </a:effectStyle>
        <a:effectStyle>
          <a:effectLst>
            <a:outerShdw blurRad="101600" sx="101000" sy="101000" rotWithShape="0">
              <a:srgbClr val="FFFFFF">
                <a:alpha val="25000"/>
              </a:srgbClr>
            </a:outerShdw>
            <a:reflection blurRad="12700" stA="35000" endPos="40000" dist="50800" dir="5400000" sy="-100000" rotWithShape="0"/>
          </a:effectLst>
          <a:scene3d>
            <a:camera prst="orthographicFront">
              <a:rot lat="0" lon="0" rev="0"/>
            </a:camera>
            <a:lightRig rig="twoPt" dir="t">
              <a:rot lat="0" lon="0" rev="4200000"/>
            </a:lightRig>
          </a:scene3d>
          <a:sp3d prstMaterial="softEdge">
            <a:bevelT w="63500" h="25400"/>
          </a:sp3d>
        </a:effectStyle>
      </a:effectStyleLst>
      <a:bgFillStyleLst>
        <a:solidFill>
          <a:schemeClr val="phClr"/>
        </a:solidFill>
        <a:blipFill rotWithShape="1">
          <a:blip xmlns:r="http://schemas.openxmlformats.org/officeDocument/2006/relationships" r:embed="rId1">
            <a:duotone>
              <a:schemeClr val="phClr">
                <a:shade val="40000"/>
                <a:satMod val="150000"/>
              </a:schemeClr>
              <a:schemeClr val="phClr">
                <a:tint val="97000"/>
                <a:shade val="85000"/>
                <a:satMod val="150000"/>
              </a:schemeClr>
            </a:duotone>
          </a:blip>
          <a:tile tx="0" ty="0" sx="100000" sy="100000" flip="none" algn="tl"/>
        </a:blipFill>
        <a:gradFill rotWithShape="1">
          <a:gsLst>
            <a:gs pos="0">
              <a:schemeClr val="phClr">
                <a:tint val="100000"/>
                <a:shade val="90000"/>
                <a:satMod val="150000"/>
              </a:schemeClr>
            </a:gs>
            <a:gs pos="100000">
              <a:schemeClr val="phClr">
                <a:shade val="40000"/>
                <a:satMod val="150000"/>
              </a:schemeClr>
            </a:gs>
          </a:gsLst>
          <a:lin ang="5400000" scaled="0"/>
        </a:gradFill>
      </a:bgFillStyleLst>
    </a:fmtScheme>
  </a:themeElements>
  <a:objectDefaults>
    <a:txDef>
      <a:spPr>
        <a:noFill/>
      </a:spPr>
      <a:bodyPr wrap="none" rtlCol="0">
        <a:spAutoFit/>
      </a:bodyPr>
      <a:lstStyle>
        <a:defPPr>
          <a:defRPr sz="1200" dirty="0" smtClean="0">
            <a:solidFill>
              <a:schemeClr val="bg2"/>
            </a:solidFill>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paneles</Template>
  <TotalTime>1052</TotalTime>
  <Words>6124</Words>
  <Application>Microsoft Office PowerPoint</Application>
  <PresentationFormat>Presentación en pantalla (4:3)</PresentationFormat>
  <Paragraphs>741</Paragraphs>
  <Slides>119</Slides>
  <Notes>1</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119</vt:i4>
      </vt:variant>
    </vt:vector>
  </HeadingPairs>
  <TitlesOfParts>
    <vt:vector size="126" baseType="lpstr">
      <vt:lpstr>Arial Narrow</vt:lpstr>
      <vt:lpstr>Calibri</vt:lpstr>
      <vt:lpstr>Century Gothic</vt:lpstr>
      <vt:lpstr>Wingdings</vt:lpstr>
      <vt:lpstr>Wingdings 2</vt:lpstr>
      <vt:lpstr>paneles</vt:lpstr>
      <vt:lpstr>Acrobat Document</vt:lpstr>
      <vt:lpstr>Redacción de Informes</vt:lpstr>
      <vt:lpstr>Características del curso</vt:lpstr>
      <vt:lpstr>Método</vt:lpstr>
      <vt:lpstr>Presentación del profesor Miguel Álvarez Peralta</vt:lpstr>
      <vt:lpstr>Unidades Didácticas</vt:lpstr>
      <vt:lpstr>Preparación de un informe</vt:lpstr>
      <vt:lpstr>Preparación de un informe</vt:lpstr>
      <vt:lpstr>Preparación de un informe</vt:lpstr>
      <vt:lpstr>¿Redactar sin planificar?</vt:lpstr>
      <vt:lpstr>Planificación ¡el secreto de un buen informe!</vt:lpstr>
      <vt:lpstr>Ciclo de planificación</vt:lpstr>
      <vt:lpstr>La ficha del Plan Básico</vt:lpstr>
      <vt:lpstr>Plan Básico El Tema</vt:lpstr>
      <vt:lpstr>Plan Básico El Tema</vt:lpstr>
      <vt:lpstr>Plan Básico El Tema</vt:lpstr>
      <vt:lpstr>La ficha del Plan Básico</vt:lpstr>
      <vt:lpstr>Plan Básico El Target: ¿Quién va a leer el texto?</vt:lpstr>
      <vt:lpstr>Plan Básico: el Target</vt:lpstr>
      <vt:lpstr>Target y propósito:  La respuesta deseada</vt:lpstr>
      <vt:lpstr>El Plan básico: La hipótesis</vt:lpstr>
      <vt:lpstr>El Plan Básico La hipótesis</vt:lpstr>
      <vt:lpstr>El Plan Básico La hipótesis</vt:lpstr>
      <vt:lpstr>Plan Básico: las Tesis</vt:lpstr>
      <vt:lpstr>Diferencia: Tesis vs. Hipótesis</vt:lpstr>
      <vt:lpstr>Las Tesis</vt:lpstr>
      <vt:lpstr>Plan Básico tipo de informe</vt:lpstr>
      <vt:lpstr>Tipos de informe</vt:lpstr>
      <vt:lpstr>Tipos de informe</vt:lpstr>
      <vt:lpstr>Presentación de PowerPoint</vt:lpstr>
      <vt:lpstr>Presentación de PowerPoint</vt:lpstr>
      <vt:lpstr>Presentación de PowerPoint</vt:lpstr>
      <vt:lpstr>Presentación de PowerPoint</vt:lpstr>
      <vt:lpstr>Presentación de PowerPoint</vt:lpstr>
      <vt:lpstr>Tipos de informe</vt:lpstr>
      <vt:lpstr>Estructura general</vt:lpstr>
      <vt:lpstr>Estructura general</vt:lpstr>
      <vt:lpstr>Estructura general</vt:lpstr>
      <vt:lpstr>Epígrafes específicos según tipo</vt:lpstr>
      <vt:lpstr>Estructura del informe</vt:lpstr>
      <vt:lpstr>Estructura del informe Estrategias de ordenación</vt:lpstr>
      <vt:lpstr>Plan Básico:  Índice de Trabajo</vt:lpstr>
      <vt:lpstr>Plan Básico:  Índice de Trabajo</vt:lpstr>
      <vt:lpstr>Plan Básico Título secreto</vt:lpstr>
      <vt:lpstr>Título Secreto</vt:lpstr>
      <vt:lpstr>Plan Básico Intro provisional</vt:lpstr>
      <vt:lpstr>Introducción provisional</vt:lpstr>
      <vt:lpstr>Recordemos Ciclo de planificación</vt:lpstr>
      <vt:lpstr>Preparación de un informe</vt:lpstr>
      <vt:lpstr>Proceso de documentación</vt:lpstr>
      <vt:lpstr>Fuentes</vt:lpstr>
      <vt:lpstr>Fuentes</vt:lpstr>
      <vt:lpstr>Fuentes que NO sirven</vt:lpstr>
      <vt:lpstr>Fuentes Búsqueda Avanzada en Google</vt:lpstr>
      <vt:lpstr>Fuentes Búsqueda Avanzada en Google</vt:lpstr>
      <vt:lpstr>Fuentes Búsqueda Imágenes Google</vt:lpstr>
      <vt:lpstr>Recopilar de forma organizada</vt:lpstr>
      <vt:lpstr>Sistema de Directorios de Windows</vt:lpstr>
      <vt:lpstr>Sistema de Directorios de Windows</vt:lpstr>
      <vt:lpstr>Marcadores del Navegador</vt:lpstr>
      <vt:lpstr> Gestor Bibliográfico</vt:lpstr>
      <vt:lpstr> Gestor Bibliográfico</vt:lpstr>
      <vt:lpstr> Vamos a aprender: </vt:lpstr>
      <vt:lpstr>Primera lectura rápida</vt:lpstr>
      <vt:lpstr>Plan de Lectura</vt:lpstr>
      <vt:lpstr>Plan de Lectura Cómo priorizar</vt:lpstr>
      <vt:lpstr>Plan de Lectura Cómo priorizar</vt:lpstr>
      <vt:lpstr>Programación</vt:lpstr>
      <vt:lpstr>Programación</vt:lpstr>
      <vt:lpstr> Programación</vt:lpstr>
      <vt:lpstr>Fin del Bloque 1 Fase de Preparación</vt:lpstr>
      <vt:lpstr>Bloque 1 Práctica Final</vt:lpstr>
      <vt:lpstr>Cuestiones de estilo</vt:lpstr>
      <vt:lpstr>Cuestión de estilo</vt:lpstr>
      <vt:lpstr>Cuestión de estilo</vt:lpstr>
      <vt:lpstr>Consejos de estilo</vt:lpstr>
      <vt:lpstr>Las citas</vt:lpstr>
      <vt:lpstr>Cursiva</vt:lpstr>
      <vt:lpstr>Cursiva</vt:lpstr>
      <vt:lpstr>Comillas</vt:lpstr>
      <vt:lpstr>Puntuación El delicado uso de  la coma</vt:lpstr>
      <vt:lpstr>Lenguaje formal </vt:lpstr>
      <vt:lpstr>Lenguaje formal </vt:lpstr>
      <vt:lpstr>Lenguaje formal </vt:lpstr>
      <vt:lpstr>Lenguaje formal </vt:lpstr>
      <vt:lpstr>Lenguaje formal </vt:lpstr>
      <vt:lpstr>¿Dónde va la coma?</vt:lpstr>
      <vt:lpstr>Presentación de PowerPoint</vt:lpstr>
      <vt:lpstr>Puntuación</vt:lpstr>
      <vt:lpstr>Perdón, imposible</vt:lpstr>
      <vt:lpstr>Presentación de PowerPoint</vt:lpstr>
      <vt:lpstr>Estructura en párrafos</vt:lpstr>
      <vt:lpstr>Errores</vt:lpstr>
      <vt:lpstr>Conclusión: Para qué sirve la puntuación? </vt:lpstr>
      <vt:lpstr>Presentación de PowerPoint</vt:lpstr>
      <vt:lpstr>Cohesión</vt:lpstr>
      <vt:lpstr>Presentación de PowerPoint</vt:lpstr>
      <vt:lpstr>Cohesión gramatical</vt:lpstr>
      <vt:lpstr>Cohesión léxica</vt:lpstr>
      <vt:lpstr>Cohesión léxico-gramatical</vt:lpstr>
      <vt:lpstr>Cohesión temática y estilística</vt:lpstr>
      <vt:lpstr>Presentación de PowerPoint</vt:lpstr>
      <vt:lpstr>Presentación de PowerPoint</vt:lpstr>
      <vt:lpstr>Conectores</vt:lpstr>
      <vt:lpstr>Conectores</vt:lpstr>
      <vt:lpstr>Conectores</vt:lpstr>
      <vt:lpstr>Conectores</vt:lpstr>
      <vt:lpstr>Conectores</vt:lpstr>
      <vt:lpstr>Modelo uno</vt:lpstr>
      <vt:lpstr>Modelo dos</vt:lpstr>
      <vt:lpstr>Redacción y estilo</vt:lpstr>
      <vt:lpstr>Reglas para mejorar el estilo</vt:lpstr>
      <vt:lpstr>Consejos para revisión</vt:lpstr>
      <vt:lpstr>Criterios de estilo</vt:lpstr>
      <vt:lpstr>Voz activa  </vt:lpstr>
      <vt:lpstr>Verbos expresivos </vt:lpstr>
      <vt:lpstr>Legibilidad y facilidad de lectura </vt:lpstr>
      <vt:lpstr>Legibilidad y facilidad de lectura </vt:lpstr>
      <vt:lpstr>TIPOGRAFÍA</vt:lpstr>
      <vt:lpstr>Bloque 2 Práctica Final</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Miguel</dc:creator>
  <cp:lastModifiedBy>Miguel Álvarez Peralta</cp:lastModifiedBy>
  <cp:revision>94</cp:revision>
  <dcterms:created xsi:type="dcterms:W3CDTF">2013-10-20T08:09:58Z</dcterms:created>
  <dcterms:modified xsi:type="dcterms:W3CDTF">2022-05-18T14:17:05Z</dcterms:modified>
</cp:coreProperties>
</file>