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4" r:id="rId2"/>
    <p:sldId id="265" r:id="rId3"/>
    <p:sldId id="272" r:id="rId4"/>
    <p:sldId id="268" r:id="rId5"/>
    <p:sldId id="269" r:id="rId6"/>
    <p:sldId id="273" r:id="rId7"/>
    <p:sldId id="275" r:id="rId8"/>
    <p:sldId id="276" r:id="rId9"/>
    <p:sldId id="280" r:id="rId10"/>
    <p:sldId id="274" r:id="rId11"/>
    <p:sldId id="270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A0848-64B4-44E6-A2F4-067AE5CC28F7}" type="datetimeFigureOut">
              <a:rPr lang="es-ES" smtClean="0"/>
              <a:t>26/06/2020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2FF56-5E04-45D9-A980-4BB9227197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395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1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231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63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0842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61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06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713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52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332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546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155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758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F56-5E04-45D9-A980-4BB9227197A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08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4CCE-37E8-49CC-8AFF-6145919B81D4}" type="datetime1">
              <a:rPr lang="es-ES" smtClean="0"/>
              <a:t>26/06/2020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30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E582-C170-4DF5-AB15-A6837400670D}" type="datetime1">
              <a:rPr lang="es-ES" smtClean="0"/>
              <a:t>26/06/2020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25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A6F0-8F86-4490-941F-66DB4261DB20}" type="datetime1">
              <a:rPr lang="es-ES" smtClean="0"/>
              <a:t>26/06/2020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1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7AC0-2C5A-46EF-922B-BBDCA2882894}" type="datetime1">
              <a:rPr lang="es-ES" smtClean="0"/>
              <a:t>26/06/2020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1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3080-0168-478B-975E-7F3DBC2BA6A3}" type="datetime1">
              <a:rPr lang="es-ES" smtClean="0"/>
              <a:t>26/06/2020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59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015E-667F-49DD-B6B9-E4B12AEA6F3F}" type="datetime1">
              <a:rPr lang="es-ES" smtClean="0"/>
              <a:t>26/06/2020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4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D283-238B-4529-A06C-20236019888E}" type="datetime1">
              <a:rPr lang="es-ES" smtClean="0"/>
              <a:t>26/06/2020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30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2520-8808-4124-9496-4066545D4EFF}" type="datetime1">
              <a:rPr lang="es-ES" smtClean="0"/>
              <a:t>26/06/2020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26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F98C-FC82-403C-9915-266060F5EFD4}" type="datetime1">
              <a:rPr lang="es-ES" smtClean="0"/>
              <a:t>26/06/2020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20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6D55-ABC4-4AE8-BBEE-16AE3C6CA703}" type="datetime1">
              <a:rPr lang="es-ES" smtClean="0"/>
              <a:t>26/06/2020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12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6B7-E37D-43D0-92F6-A56DE79DA011}" type="datetime1">
              <a:rPr lang="es-ES" smtClean="0"/>
              <a:t>26/06/2020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GCM-INTA-UPM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09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1807-BB53-40FF-AC5C-BE20036477E9}" type="datetime1">
              <a:rPr lang="es-ES" smtClean="0"/>
              <a:t>26/06/2020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GCM-INTA-UPM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CDE71-C667-48BD-998A-2F433AC1F4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83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61714" y="1327722"/>
            <a:ext cx="67537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Primera reunión </a:t>
            </a:r>
            <a:r>
              <a:rPr lang="es-ES" b="1" dirty="0">
                <a:latin typeface="Century" panose="02040604050505020304" pitchFamily="18" charset="0"/>
              </a:rPr>
              <a:t>26 de Junio de 2020 (16.00 h)</a:t>
            </a:r>
          </a:p>
          <a:p>
            <a:endParaRPr lang="es-ES" b="1" dirty="0">
              <a:latin typeface="Century" panose="02040604050505020304" pitchFamily="18" charset="0"/>
            </a:endParaRPr>
          </a:p>
          <a:p>
            <a:endParaRPr lang="es-ES" b="1" dirty="0">
              <a:latin typeface="Century" panose="02040604050505020304" pitchFamily="18" charset="0"/>
            </a:endParaRPr>
          </a:p>
          <a:p>
            <a:endParaRPr lang="es-ES" dirty="0">
              <a:latin typeface="Century" panose="02040604050505020304" pitchFamily="18" charset="0"/>
            </a:endParaRPr>
          </a:p>
          <a:p>
            <a:pPr marL="342900" indent="-342900">
              <a:buAutoNum type="arabicPeriod"/>
            </a:pPr>
            <a:r>
              <a:rPr lang="es-ES" b="1" dirty="0">
                <a:solidFill>
                  <a:srgbClr val="FF0000"/>
                </a:solidFill>
                <a:latin typeface="Century" panose="02040604050505020304" pitchFamily="18" charset="0"/>
              </a:rPr>
              <a:t>Repaso/resumen de objetivos del proyecto</a:t>
            </a:r>
          </a:p>
          <a:p>
            <a:endParaRPr lang="es-ES" dirty="0">
              <a:latin typeface="Century" panose="020406040505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ES" dirty="0">
                <a:latin typeface="Century" panose="02040604050505020304" pitchFamily="18" charset="0"/>
              </a:rPr>
              <a:t>Organización de actividades de dos cuatrimestres iniciales</a:t>
            </a:r>
          </a:p>
          <a:p>
            <a:pPr lvl="1"/>
            <a:r>
              <a:rPr lang="es-ES" dirty="0">
                <a:latin typeface="Century" panose="02040604050505020304" pitchFamily="18" charset="0"/>
              </a:rPr>
              <a:t>2.1. Cronograma (Diagrama de </a:t>
            </a:r>
            <a:r>
              <a:rPr lang="es-ES" dirty="0" err="1">
                <a:latin typeface="Century" panose="02040604050505020304" pitchFamily="18" charset="0"/>
              </a:rPr>
              <a:t>Gant</a:t>
            </a:r>
            <a:r>
              <a:rPr lang="es-ES" dirty="0">
                <a:latin typeface="Century" panose="02040604050505020304" pitchFamily="18" charset="0"/>
              </a:rPr>
              <a:t>)</a:t>
            </a:r>
          </a:p>
          <a:p>
            <a:pPr lvl="1"/>
            <a:r>
              <a:rPr lang="es-ES" dirty="0">
                <a:latin typeface="Century" panose="02040604050505020304" pitchFamily="18" charset="0"/>
              </a:rPr>
              <a:t>2.2. Actividades</a:t>
            </a:r>
          </a:p>
          <a:p>
            <a:pPr lvl="1"/>
            <a:r>
              <a:rPr lang="es-ES" dirty="0">
                <a:latin typeface="Century" panose="02040604050505020304" pitchFamily="18" charset="0"/>
              </a:rPr>
              <a:t>2.3. Equipo solicitado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327" y="1131438"/>
            <a:ext cx="5953745" cy="5055994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1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620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18510" y="1327723"/>
            <a:ext cx="67537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Primera reunión </a:t>
            </a:r>
            <a:r>
              <a:rPr lang="es-ES" b="1" dirty="0">
                <a:latin typeface="Century" panose="02040604050505020304" pitchFamily="18" charset="0"/>
              </a:rPr>
              <a:t>26 de Junio de 2020 (16.00 h)</a:t>
            </a:r>
          </a:p>
          <a:p>
            <a:endParaRPr lang="es-ES" b="1" dirty="0">
              <a:latin typeface="Century" panose="02040604050505020304" pitchFamily="18" charset="0"/>
            </a:endParaRPr>
          </a:p>
          <a:p>
            <a:endParaRPr lang="es-ES" b="1" dirty="0">
              <a:latin typeface="Century" panose="02040604050505020304" pitchFamily="18" charset="0"/>
            </a:endParaRPr>
          </a:p>
          <a:p>
            <a:endParaRPr lang="es-ES" dirty="0">
              <a:latin typeface="Century" panose="02040604050505020304" pitchFamily="18" charset="0"/>
            </a:endParaRPr>
          </a:p>
          <a:p>
            <a:pPr marL="342900" indent="-342900">
              <a:buAutoNum type="arabicPeriod"/>
            </a:pPr>
            <a:r>
              <a:rPr lang="es-ES" dirty="0">
                <a:latin typeface="Century" panose="02040604050505020304" pitchFamily="18" charset="0"/>
              </a:rPr>
              <a:t>Repaso/resumen de objetivos del proyecto</a:t>
            </a:r>
          </a:p>
          <a:p>
            <a:endParaRPr lang="es-ES" dirty="0">
              <a:latin typeface="Century" panose="020406040505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ES" b="1" dirty="0">
                <a:solidFill>
                  <a:srgbClr val="FF0000"/>
                </a:solidFill>
                <a:latin typeface="Century" panose="02040604050505020304" pitchFamily="18" charset="0"/>
              </a:rPr>
              <a:t>Organización de actividades de dos cuatrimestres iniciales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Century" panose="02040604050505020304" pitchFamily="18" charset="0"/>
              </a:rPr>
              <a:t>Cronograma (Diagrama de </a:t>
            </a:r>
            <a:r>
              <a:rPr lang="es-ES" dirty="0" err="1">
                <a:latin typeface="Century" panose="02040604050505020304" pitchFamily="18" charset="0"/>
              </a:rPr>
              <a:t>Gant</a:t>
            </a:r>
            <a:r>
              <a:rPr lang="es-ES" dirty="0">
                <a:latin typeface="Century" panose="02040604050505020304" pitchFamily="18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Century" panose="02040604050505020304" pitchFamily="18" charset="0"/>
              </a:rPr>
              <a:t>Actividades</a:t>
            </a:r>
          </a:p>
          <a:p>
            <a:pPr lvl="1"/>
            <a:r>
              <a:rPr lang="es-ES" b="1" dirty="0">
                <a:solidFill>
                  <a:srgbClr val="FF0000"/>
                </a:solidFill>
                <a:latin typeface="Century" panose="02040604050505020304" pitchFamily="18" charset="0"/>
              </a:rPr>
              <a:t>2.3. Equipo solicitado</a:t>
            </a:r>
          </a:p>
          <a:p>
            <a:pPr lvl="1"/>
            <a:r>
              <a:rPr lang="es-ES" b="1" dirty="0">
                <a:solidFill>
                  <a:srgbClr val="FF0000"/>
                </a:solidFill>
                <a:latin typeface="Century" panose="02040604050505020304" pitchFamily="18" charset="0"/>
              </a:rPr>
              <a:t>	</a:t>
            </a:r>
            <a:r>
              <a:rPr lang="es-ES" dirty="0">
                <a:solidFill>
                  <a:srgbClr val="FF0000"/>
                </a:solidFill>
                <a:latin typeface="Century" panose="02040604050505020304" pitchFamily="18" charset="0"/>
              </a:rPr>
              <a:t>Opción A (Colaborador)</a:t>
            </a:r>
          </a:p>
          <a:p>
            <a:pPr lvl="1"/>
            <a:r>
              <a:rPr lang="es-ES" dirty="0">
                <a:solidFill>
                  <a:srgbClr val="FF0000"/>
                </a:solidFill>
                <a:latin typeface="Century" panose="02040604050505020304" pitchFamily="18" charset="0"/>
              </a:rPr>
              <a:t>	Opción B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327" y="1131438"/>
            <a:ext cx="5953745" cy="5055994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10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84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11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57286"/>
            <a:ext cx="2645128" cy="34539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047" y="1095154"/>
            <a:ext cx="7295271" cy="299106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902047" y="4233643"/>
            <a:ext cx="7599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El láser de diodo modulado mide simultáneamente la dispersión y absorción de la luz. Las partículas absorbentes se calientan y transfieren rápidamente el calor al aire circundante. El calentamiento periódico produce ondas de presión que pueden detectarse con un micrófono sensible y cuantificarse para determinar la absorción de luz en aerosol.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2037" y="108455"/>
            <a:ext cx="8175281" cy="621161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135599" y="1310033"/>
            <a:ext cx="53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PAX</a:t>
            </a:r>
          </a:p>
        </p:txBody>
      </p:sp>
    </p:spTree>
    <p:extLst>
      <p:ext uri="{BB962C8B-B14F-4D97-AF65-F5344CB8AC3E}">
        <p14:creationId xmlns:p14="http://schemas.microsoft.com/office/powerpoint/2010/main" val="24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12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1135599" y="1310033"/>
            <a:ext cx="801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CAPS</a:t>
            </a:r>
          </a:p>
          <a:p>
            <a:endParaRPr lang="es-ES" dirty="0"/>
          </a:p>
          <a:p>
            <a:r>
              <a:rPr lang="es-ES" dirty="0"/>
              <a:t>Visible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1438"/>
            <a:ext cx="10822674" cy="25295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290" y="3341565"/>
            <a:ext cx="4672094" cy="329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49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13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1135599" y="1310033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CAPS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600" y="1310033"/>
            <a:ext cx="3971280" cy="4460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9509" y="2076921"/>
            <a:ext cx="2861657" cy="1630688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1076849" y="2245109"/>
            <a:ext cx="7533751" cy="2925000"/>
            <a:chOff x="1076849" y="2245109"/>
            <a:chExt cx="7533751" cy="29250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6849" y="2245109"/>
              <a:ext cx="7533751" cy="2925000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1765118" y="2504050"/>
              <a:ext cx="1456384" cy="3741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4273856" y="2489981"/>
              <a:ext cx="1456384" cy="3741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6659789" y="2484021"/>
              <a:ext cx="1456384" cy="3741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48391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14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0108657" y="1317233"/>
            <a:ext cx="160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CAPS+ </a:t>
            </a:r>
          </a:p>
          <a:p>
            <a:r>
              <a:rPr lang="es-ES" dirty="0"/>
              <a:t>NEFELÓMETRO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681" y="2279309"/>
            <a:ext cx="5927719" cy="25228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746" y="1380804"/>
            <a:ext cx="4175684" cy="5191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3022" y="2185643"/>
            <a:ext cx="3182864" cy="312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0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mtClean="0"/>
              <a:t>2</a:t>
            </a:fld>
            <a:endParaRPr lang="es-ES" dirty="0"/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n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84" y="1037770"/>
            <a:ext cx="7683164" cy="5117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933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82559" y="1369925"/>
            <a:ext cx="67537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Primera reunión </a:t>
            </a:r>
            <a:r>
              <a:rPr lang="es-ES" b="1" dirty="0">
                <a:latin typeface="Century" panose="02040604050505020304" pitchFamily="18" charset="0"/>
              </a:rPr>
              <a:t>26 de Junio de 2020 (16.00 h)</a:t>
            </a:r>
          </a:p>
          <a:p>
            <a:endParaRPr lang="es-ES" b="1" dirty="0">
              <a:latin typeface="Century" panose="02040604050505020304" pitchFamily="18" charset="0"/>
            </a:endParaRPr>
          </a:p>
          <a:p>
            <a:endParaRPr lang="es-ES" b="1" dirty="0">
              <a:latin typeface="Century" panose="02040604050505020304" pitchFamily="18" charset="0"/>
            </a:endParaRPr>
          </a:p>
          <a:p>
            <a:endParaRPr lang="es-ES" dirty="0"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Century" panose="02040604050505020304" pitchFamily="18" charset="0"/>
              </a:rPr>
              <a:t>Repaso/resumen de objetivos del proyecto</a:t>
            </a:r>
          </a:p>
          <a:p>
            <a:endParaRPr lang="es-ES" dirty="0">
              <a:latin typeface="Century" panose="020406040505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ES" b="1" dirty="0">
                <a:solidFill>
                  <a:srgbClr val="FF0000"/>
                </a:solidFill>
                <a:latin typeface="Century" panose="02040604050505020304" pitchFamily="18" charset="0"/>
              </a:rPr>
              <a:t>Organización de actividades de dos cuatrimestres iniciales</a:t>
            </a:r>
          </a:p>
          <a:p>
            <a:pPr lvl="1"/>
            <a:r>
              <a:rPr lang="es-ES" b="1" dirty="0">
                <a:solidFill>
                  <a:srgbClr val="FF0000"/>
                </a:solidFill>
                <a:latin typeface="Century" panose="02040604050505020304" pitchFamily="18" charset="0"/>
              </a:rPr>
              <a:t>2.1. Cronograma (diagrama de </a:t>
            </a:r>
            <a:r>
              <a:rPr lang="es-ES" b="1" dirty="0" err="1">
                <a:solidFill>
                  <a:srgbClr val="FF0000"/>
                </a:solidFill>
                <a:latin typeface="Century" panose="02040604050505020304" pitchFamily="18" charset="0"/>
              </a:rPr>
              <a:t>Gant</a:t>
            </a:r>
            <a:r>
              <a:rPr lang="es-ES" b="1" dirty="0">
                <a:solidFill>
                  <a:srgbClr val="FF0000"/>
                </a:solidFill>
                <a:latin typeface="Century" panose="02040604050505020304" pitchFamily="18" charset="0"/>
              </a:rPr>
              <a:t>)</a:t>
            </a:r>
          </a:p>
          <a:p>
            <a:pPr lvl="1"/>
            <a:r>
              <a:rPr lang="es-ES" dirty="0">
                <a:latin typeface="Century" panose="02040604050505020304" pitchFamily="18" charset="0"/>
              </a:rPr>
              <a:t>2.2. Actividades</a:t>
            </a:r>
          </a:p>
          <a:p>
            <a:pPr lvl="1"/>
            <a:r>
              <a:rPr lang="es-ES" dirty="0">
                <a:latin typeface="Century" panose="02040604050505020304" pitchFamily="18" charset="0"/>
              </a:rPr>
              <a:t>2.3. Equipo solicitado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327" y="1131438"/>
            <a:ext cx="5953745" cy="5055994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3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95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4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3672" y="1074116"/>
            <a:ext cx="8406875" cy="5209665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4600136" y="3665408"/>
            <a:ext cx="506437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5403890" y="1783465"/>
            <a:ext cx="506437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65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5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312" y="1095154"/>
            <a:ext cx="8453888" cy="550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6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61714" y="1327722"/>
            <a:ext cx="67537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entury" panose="02040604050505020304" pitchFamily="18" charset="0"/>
              </a:rPr>
              <a:t>Primera reunión </a:t>
            </a:r>
            <a:r>
              <a:rPr lang="es-ES" b="1" dirty="0">
                <a:latin typeface="Century" panose="02040604050505020304" pitchFamily="18" charset="0"/>
              </a:rPr>
              <a:t>26 de Junio de 2020 (16.00 h)</a:t>
            </a:r>
          </a:p>
          <a:p>
            <a:endParaRPr lang="es-ES" b="1" dirty="0">
              <a:latin typeface="Century" panose="02040604050505020304" pitchFamily="18" charset="0"/>
            </a:endParaRPr>
          </a:p>
          <a:p>
            <a:endParaRPr lang="es-ES" b="1" dirty="0">
              <a:latin typeface="Century" panose="02040604050505020304" pitchFamily="18" charset="0"/>
            </a:endParaRPr>
          </a:p>
          <a:p>
            <a:endParaRPr lang="es-ES" dirty="0">
              <a:latin typeface="Century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Century" panose="02040604050505020304" pitchFamily="18" charset="0"/>
              </a:rPr>
              <a:t>Repaso/resumen de objetivos del proyecto</a:t>
            </a:r>
          </a:p>
          <a:p>
            <a:endParaRPr lang="es-ES" dirty="0">
              <a:latin typeface="Century" panose="020406040505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ES" b="1" dirty="0">
                <a:solidFill>
                  <a:srgbClr val="FF0000"/>
                </a:solidFill>
                <a:latin typeface="Century" panose="02040604050505020304" pitchFamily="18" charset="0"/>
              </a:rPr>
              <a:t>Organización de actividades de dos cuatrimestres iniciales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Century" panose="02040604050505020304" pitchFamily="18" charset="0"/>
              </a:rPr>
              <a:t>Cronograma (Diagrama de </a:t>
            </a:r>
            <a:r>
              <a:rPr lang="es-ES" dirty="0" err="1">
                <a:latin typeface="Century" panose="02040604050505020304" pitchFamily="18" charset="0"/>
              </a:rPr>
              <a:t>Gant</a:t>
            </a:r>
            <a:r>
              <a:rPr lang="es-ES" dirty="0">
                <a:latin typeface="Century" panose="02040604050505020304" pitchFamily="18" charset="0"/>
              </a:rPr>
              <a:t>)</a:t>
            </a:r>
          </a:p>
          <a:p>
            <a:pPr lvl="1"/>
            <a:r>
              <a:rPr lang="es-ES" dirty="0">
                <a:solidFill>
                  <a:srgbClr val="FF0000"/>
                </a:solidFill>
                <a:latin typeface="Century" panose="02040604050505020304" pitchFamily="18" charset="0"/>
              </a:rPr>
              <a:t>2.2. </a:t>
            </a:r>
            <a:r>
              <a:rPr lang="es-ES" b="1" dirty="0">
                <a:solidFill>
                  <a:srgbClr val="FF0000"/>
                </a:solidFill>
                <a:latin typeface="Century" panose="02040604050505020304" pitchFamily="18" charset="0"/>
              </a:rPr>
              <a:t>Actividades</a:t>
            </a:r>
          </a:p>
          <a:p>
            <a:pPr lvl="1"/>
            <a:r>
              <a:rPr lang="es-ES" dirty="0">
                <a:latin typeface="Century" panose="02040604050505020304" pitchFamily="18" charset="0"/>
              </a:rPr>
              <a:t>2.3. Equipo solicitado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327" y="1131438"/>
            <a:ext cx="5953745" cy="5055994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6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81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23090" y="835353"/>
            <a:ext cx="987001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latin typeface="Century" panose="02040604050505020304" pitchFamily="18" charset="0"/>
            </a:endParaRPr>
          </a:p>
          <a:p>
            <a:r>
              <a:rPr lang="es-ES" b="1" dirty="0">
                <a:latin typeface="Century" panose="02040604050505020304" pitchFamily="18" charset="0"/>
              </a:rPr>
              <a:t>Fase experimental (EC) </a:t>
            </a:r>
          </a:p>
          <a:p>
            <a:endParaRPr lang="es-ES" b="1" dirty="0">
              <a:latin typeface="Century" panose="02040604050505020304" pitchFamily="18" charset="0"/>
            </a:endParaRPr>
          </a:p>
          <a:p>
            <a:r>
              <a:rPr lang="es-ES" b="1" dirty="0">
                <a:latin typeface="Century" panose="02040604050505020304" pitchFamily="18" charset="0"/>
              </a:rPr>
              <a:t>SIMULTÁNEAMENTE y </a:t>
            </a:r>
            <a:r>
              <a:rPr lang="es-ES" b="1" i="1" dirty="0">
                <a:latin typeface="Century" panose="02040604050505020304" pitchFamily="18" charset="0"/>
              </a:rPr>
              <a:t>ON-LINE    </a:t>
            </a:r>
            <a:r>
              <a:rPr lang="es-ES" dirty="0">
                <a:latin typeface="Century" panose="02040604050505020304" pitchFamily="18" charset="0"/>
              </a:rPr>
              <a:t>T1</a:t>
            </a:r>
            <a:r>
              <a:rPr lang="es-ES" sz="1000" dirty="0">
                <a:latin typeface="Century" panose="02040604050505020304" pitchFamily="18" charset="0"/>
              </a:rPr>
              <a:t>EC</a:t>
            </a:r>
            <a:r>
              <a:rPr lang="es-ES" dirty="0">
                <a:latin typeface="Century" panose="02040604050505020304" pitchFamily="18" charset="0"/>
              </a:rPr>
              <a:t>+T2</a:t>
            </a:r>
            <a:r>
              <a:rPr lang="es-ES" sz="1000" dirty="0">
                <a:latin typeface="Century" panose="02040604050505020304" pitchFamily="18" charset="0"/>
              </a:rPr>
              <a:t>EC  </a:t>
            </a:r>
          </a:p>
          <a:p>
            <a:endParaRPr lang="es-ES" dirty="0">
              <a:latin typeface="Century" panose="02040604050505020304" pitchFamily="18" charset="0"/>
            </a:endParaRPr>
          </a:p>
          <a:p>
            <a:r>
              <a:rPr lang="es-ES" dirty="0">
                <a:latin typeface="Century" panose="02040604050505020304" pitchFamily="18" charset="0"/>
              </a:rPr>
              <a:t>Muestreo </a:t>
            </a:r>
            <a:r>
              <a:rPr lang="es-ES" dirty="0" err="1">
                <a:latin typeface="Century" panose="02040604050505020304" pitchFamily="18" charset="0"/>
              </a:rPr>
              <a:t>termoforético</a:t>
            </a:r>
            <a:r>
              <a:rPr lang="es-ES" dirty="0">
                <a:latin typeface="Century" panose="02040604050505020304" pitchFamily="18" charset="0"/>
              </a:rPr>
              <a:t> y en filtros.</a:t>
            </a:r>
          </a:p>
          <a:p>
            <a:r>
              <a:rPr lang="es-ES" dirty="0">
                <a:latin typeface="Century" panose="02040604050505020304" pitchFamily="18" charset="0"/>
              </a:rPr>
              <a:t>Medida de distribución de tamaños y respuesta óptica </a:t>
            </a:r>
          </a:p>
          <a:p>
            <a:endParaRPr lang="es-ES" dirty="0">
              <a:latin typeface="Century" panose="02040604050505020304" pitchFamily="18" charset="0"/>
            </a:endParaRPr>
          </a:p>
          <a:p>
            <a:r>
              <a:rPr lang="es-ES" u="sng" dirty="0">
                <a:solidFill>
                  <a:srgbClr val="FF0000"/>
                </a:solidFill>
                <a:latin typeface="Century" panose="02040604050505020304" pitchFamily="18" charset="0"/>
              </a:rPr>
              <a:t>Puntos críticos de naturaleza práctica</a:t>
            </a:r>
            <a:r>
              <a:rPr lang="es-ES" dirty="0">
                <a:latin typeface="Century" panose="02040604050505020304" pitchFamily="18" charset="0"/>
              </a:rPr>
              <a:t>:</a:t>
            </a:r>
          </a:p>
          <a:p>
            <a:r>
              <a:rPr lang="es-ES" dirty="0">
                <a:latin typeface="Century" panose="02040604050505020304" pitchFamily="18" charset="0"/>
              </a:rPr>
              <a:t>	- Coordinación con resto de usuarios de las instalaciones comunes </a:t>
            </a:r>
          </a:p>
          <a:p>
            <a:r>
              <a:rPr lang="es-ES" dirty="0">
                <a:latin typeface="Century" panose="02040604050505020304" pitchFamily="18" charset="0"/>
              </a:rPr>
              <a:t>	- Revisión, mantenimiento de equipos que se trasladan</a:t>
            </a:r>
          </a:p>
          <a:p>
            <a:r>
              <a:rPr lang="es-ES" dirty="0">
                <a:latin typeface="Century" panose="02040604050505020304" pitchFamily="18" charset="0"/>
              </a:rPr>
              <a:t>	- Relacionado con adquisición:</a:t>
            </a:r>
          </a:p>
          <a:p>
            <a:r>
              <a:rPr lang="es-ES" dirty="0">
                <a:latin typeface="Century" panose="02040604050505020304" pitchFamily="18" charset="0"/>
              </a:rPr>
              <a:t>		- desplazamiento de actividades</a:t>
            </a:r>
          </a:p>
          <a:p>
            <a:r>
              <a:rPr lang="es-ES" dirty="0">
                <a:latin typeface="Century" panose="02040604050505020304" pitchFamily="18" charset="0"/>
              </a:rPr>
              <a:t>		- asesoramiento de colaboradores (reunión 30 de Junio con Reza </a:t>
            </a:r>
            <a:r>
              <a:rPr lang="es-ES" dirty="0" err="1">
                <a:latin typeface="Century" panose="02040604050505020304" pitchFamily="18" charset="0"/>
              </a:rPr>
              <a:t>Kholghy</a:t>
            </a:r>
            <a:r>
              <a:rPr lang="es-ES" dirty="0">
                <a:latin typeface="Century" panose="02040604050505020304" pitchFamily="18" charset="0"/>
              </a:rPr>
              <a:t>)</a:t>
            </a:r>
          </a:p>
          <a:p>
            <a:endParaRPr lang="es-ES" dirty="0">
              <a:latin typeface="Century" panose="02040604050505020304" pitchFamily="18" charset="0"/>
            </a:endParaRPr>
          </a:p>
          <a:p>
            <a:endParaRPr lang="fr-FR" dirty="0">
              <a:latin typeface="Century" panose="02040604050505020304" pitchFamily="18" charset="0"/>
            </a:endParaRPr>
          </a:p>
          <a:p>
            <a:r>
              <a:rPr lang="fr-FR" b="1" dirty="0">
                <a:latin typeface="Century" panose="02040604050505020304" pitchFamily="18" charset="0"/>
              </a:rPr>
              <a:t>SIMULTÁNEAMENTE  y </a:t>
            </a:r>
            <a:r>
              <a:rPr lang="fr-FR" b="1" i="1" dirty="0">
                <a:latin typeface="Century" panose="02040604050505020304" pitchFamily="18" charset="0"/>
              </a:rPr>
              <a:t>OFF-LINE</a:t>
            </a:r>
            <a:r>
              <a:rPr lang="fr-FR" b="1" dirty="0">
                <a:latin typeface="Century" panose="02040604050505020304" pitchFamily="18" charset="0"/>
              </a:rPr>
              <a:t>   </a:t>
            </a:r>
            <a:r>
              <a:rPr lang="fr-FR" dirty="0">
                <a:latin typeface="Century" panose="02040604050505020304" pitchFamily="18" charset="0"/>
              </a:rPr>
              <a:t>T3</a:t>
            </a:r>
            <a:r>
              <a:rPr lang="fr-FR" sz="1000" dirty="0">
                <a:latin typeface="Century" panose="02040604050505020304" pitchFamily="18" charset="0"/>
              </a:rPr>
              <a:t>EC</a:t>
            </a:r>
            <a:r>
              <a:rPr lang="fr-FR" dirty="0">
                <a:latin typeface="Century" panose="02040604050505020304" pitchFamily="18" charset="0"/>
              </a:rPr>
              <a:t> +T4</a:t>
            </a:r>
            <a:r>
              <a:rPr lang="fr-FR" sz="1000" dirty="0">
                <a:latin typeface="Century" panose="02040604050505020304" pitchFamily="18" charset="0"/>
              </a:rPr>
              <a:t>EC</a:t>
            </a:r>
            <a:r>
              <a:rPr lang="fr-FR" dirty="0">
                <a:latin typeface="Century" panose="02040604050505020304" pitchFamily="18" charset="0"/>
              </a:rPr>
              <a:t>+T5</a:t>
            </a:r>
            <a:r>
              <a:rPr lang="fr-FR" sz="1000" dirty="0">
                <a:latin typeface="Century" panose="02040604050505020304" pitchFamily="18" charset="0"/>
              </a:rPr>
              <a:t>EC</a:t>
            </a:r>
          </a:p>
          <a:p>
            <a:endParaRPr lang="es-ES" dirty="0">
              <a:latin typeface="Century" panose="02040604050505020304" pitchFamily="18" charset="0"/>
            </a:endParaRPr>
          </a:p>
          <a:p>
            <a:r>
              <a:rPr lang="es-ES" dirty="0">
                <a:latin typeface="Century" panose="02040604050505020304" pitchFamily="18" charset="0"/>
              </a:rPr>
              <a:t>Caracterización: composicional, morfológica y óptica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7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582871" y="1617785"/>
            <a:ext cx="1614055" cy="106904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8565657" y="1950128"/>
            <a:ext cx="1661861" cy="923597"/>
          </a:xfrm>
          <a:prstGeom prst="rect">
            <a:avLst/>
          </a:prstGeom>
        </p:spPr>
      </p:pic>
      <p:pic>
        <p:nvPicPr>
          <p:cNvPr id="15" name="Imagen 2" descr="image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937" y="1617785"/>
            <a:ext cx="948863" cy="20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23090" y="1617785"/>
            <a:ext cx="11130710" cy="3291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23090" y="4977403"/>
            <a:ext cx="11130710" cy="1248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58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8476" y="846742"/>
            <a:ext cx="110097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latin typeface="Century" panose="02040604050505020304" pitchFamily="18" charset="0"/>
            </a:endParaRPr>
          </a:p>
          <a:p>
            <a:r>
              <a:rPr lang="es-ES" b="1" dirty="0">
                <a:latin typeface="Century" panose="02040604050505020304" pitchFamily="18" charset="0"/>
              </a:rPr>
              <a:t>Fase de modelado (MD) </a:t>
            </a:r>
          </a:p>
          <a:p>
            <a:endParaRPr lang="es-ES" b="1" dirty="0">
              <a:latin typeface="Century" panose="02040604050505020304" pitchFamily="18" charset="0"/>
            </a:endParaRPr>
          </a:p>
          <a:p>
            <a:r>
              <a:rPr lang="es-ES" b="1" dirty="0">
                <a:latin typeface="Century" panose="02040604050505020304" pitchFamily="18" charset="0"/>
              </a:rPr>
              <a:t>SIMULTÁNEAMENTE </a:t>
            </a:r>
            <a:r>
              <a:rPr lang="es-ES" dirty="0">
                <a:latin typeface="Century" panose="02040604050505020304" pitchFamily="18" charset="0"/>
              </a:rPr>
              <a:t>T1</a:t>
            </a:r>
            <a:r>
              <a:rPr lang="es-ES" sz="1000" dirty="0">
                <a:latin typeface="Century" panose="02040604050505020304" pitchFamily="18" charset="0"/>
              </a:rPr>
              <a:t>MD</a:t>
            </a:r>
            <a:r>
              <a:rPr lang="es-ES" dirty="0">
                <a:latin typeface="Century" panose="02040604050505020304" pitchFamily="18" charset="0"/>
              </a:rPr>
              <a:t>+T2</a:t>
            </a:r>
            <a:r>
              <a:rPr lang="es-ES" sz="1000" dirty="0">
                <a:latin typeface="Century" panose="02040604050505020304" pitchFamily="18" charset="0"/>
              </a:rPr>
              <a:t>MD</a:t>
            </a:r>
            <a:r>
              <a:rPr lang="es-ES" dirty="0">
                <a:latin typeface="Century" panose="02040604050505020304" pitchFamily="18" charset="0"/>
              </a:rPr>
              <a:t>+T3</a:t>
            </a:r>
            <a:r>
              <a:rPr lang="es-ES" sz="1000" dirty="0">
                <a:latin typeface="Century" panose="02040604050505020304" pitchFamily="18" charset="0"/>
              </a:rPr>
              <a:t>MD</a:t>
            </a:r>
          </a:p>
          <a:p>
            <a:endParaRPr lang="es-ES" dirty="0">
              <a:latin typeface="Century" panose="02040604050505020304" pitchFamily="18" charset="0"/>
            </a:endParaRPr>
          </a:p>
          <a:p>
            <a:r>
              <a:rPr lang="es-ES" b="1" dirty="0">
                <a:latin typeface="Century" panose="02040604050505020304" pitchFamily="18" charset="0"/>
              </a:rPr>
              <a:t>Morfológico: </a:t>
            </a:r>
            <a:r>
              <a:rPr lang="es-ES" b="1" dirty="0" err="1">
                <a:latin typeface="Century" panose="02040604050505020304" pitchFamily="18" charset="0"/>
              </a:rPr>
              <a:t>Fraktal</a:t>
            </a:r>
            <a:r>
              <a:rPr lang="es-ES" b="1" dirty="0">
                <a:latin typeface="Century" panose="02040604050505020304" pitchFamily="18" charset="0"/>
              </a:rPr>
              <a:t> (T1</a:t>
            </a:r>
            <a:r>
              <a:rPr lang="es-ES" sz="1200" b="1" dirty="0">
                <a:latin typeface="Century" panose="02040604050505020304" pitchFamily="18" charset="0"/>
              </a:rPr>
              <a:t>MD</a:t>
            </a:r>
            <a:r>
              <a:rPr lang="es-ES" b="1" dirty="0">
                <a:latin typeface="Century" panose="02040604050505020304" pitchFamily="18" charset="0"/>
              </a:rPr>
              <a:t>)</a:t>
            </a:r>
          </a:p>
          <a:p>
            <a:r>
              <a:rPr lang="es-ES" dirty="0">
                <a:latin typeface="Century" panose="02040604050505020304" pitchFamily="18" charset="0"/>
              </a:rPr>
              <a:t>	-  calibración con aglomerados sintéticos con dimensión fractal conocida (BC y Aglogen3D)</a:t>
            </a:r>
          </a:p>
          <a:p>
            <a:r>
              <a:rPr lang="es-ES" dirty="0">
                <a:latin typeface="Century" panose="02040604050505020304" pitchFamily="18" charset="0"/>
              </a:rPr>
              <a:t>	-  generalización del método para la descomposición de los aglomerados en </a:t>
            </a:r>
            <a:r>
              <a:rPr lang="es-ES" dirty="0" err="1">
                <a:latin typeface="Century" panose="02040604050505020304" pitchFamily="18" charset="0"/>
              </a:rPr>
              <a:t>vóxeles</a:t>
            </a:r>
            <a:endParaRPr lang="es-ES" dirty="0">
              <a:latin typeface="Century" panose="02040604050505020304" pitchFamily="18" charset="0"/>
            </a:endParaRPr>
          </a:p>
          <a:p>
            <a:endParaRPr lang="es-ES" dirty="0">
              <a:latin typeface="Century" panose="02040604050505020304" pitchFamily="18" charset="0"/>
            </a:endParaRPr>
          </a:p>
          <a:p>
            <a:r>
              <a:rPr lang="es-ES" b="1" dirty="0">
                <a:latin typeface="Century" panose="02040604050505020304" pitchFamily="18" charset="0"/>
              </a:rPr>
              <a:t>Óptico: </a:t>
            </a:r>
            <a:r>
              <a:rPr lang="es-ES" b="1" dirty="0" err="1">
                <a:latin typeface="Century" panose="02040604050505020304" pitchFamily="18" charset="0"/>
              </a:rPr>
              <a:t>OptiPar</a:t>
            </a:r>
            <a:r>
              <a:rPr lang="es-ES" b="1" dirty="0">
                <a:latin typeface="Century" panose="02040604050505020304" pitchFamily="18" charset="0"/>
              </a:rPr>
              <a:t> (T2</a:t>
            </a:r>
            <a:r>
              <a:rPr lang="es-ES" sz="1200" b="1" dirty="0">
                <a:latin typeface="Century" panose="02040604050505020304" pitchFamily="18" charset="0"/>
              </a:rPr>
              <a:t>MD</a:t>
            </a:r>
            <a:r>
              <a:rPr lang="es-ES" b="1" dirty="0">
                <a:latin typeface="Century" panose="02040604050505020304" pitchFamily="18" charset="0"/>
              </a:rPr>
              <a:t>)</a:t>
            </a:r>
          </a:p>
          <a:p>
            <a:r>
              <a:rPr lang="es-ES" dirty="0">
                <a:latin typeface="Century" panose="02040604050505020304" pitchFamily="18" charset="0"/>
              </a:rPr>
              <a:t>	-  calcular las propiedades ópticas en función de la morfología del aglomerado</a:t>
            </a:r>
          </a:p>
          <a:p>
            <a:r>
              <a:rPr lang="es-ES" dirty="0">
                <a:latin typeface="Century" panose="02040604050505020304" pitchFamily="18" charset="0"/>
              </a:rPr>
              <a:t>	-  consideración de distribuciones de tamaño de partículas o formas (actualmente, uniformes)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8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112544" y="1506237"/>
            <a:ext cx="11130710" cy="3682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98476" y="4317848"/>
            <a:ext cx="9349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latin typeface="Century" panose="02040604050505020304" pitchFamily="18" charset="0"/>
              </a:rPr>
              <a:t>Aerodinámico</a:t>
            </a:r>
            <a:r>
              <a:rPr lang="fr-FR" b="1" dirty="0">
                <a:latin typeface="Century" panose="02040604050505020304" pitchFamily="18" charset="0"/>
              </a:rPr>
              <a:t>: </a:t>
            </a:r>
            <a:r>
              <a:rPr lang="fr-FR" b="1" dirty="0" err="1">
                <a:latin typeface="Century" panose="02040604050505020304" pitchFamily="18" charset="0"/>
              </a:rPr>
              <a:t>OptiPar</a:t>
            </a:r>
            <a:r>
              <a:rPr lang="fr-FR" b="1" dirty="0">
                <a:latin typeface="Century" panose="02040604050505020304" pitchFamily="18" charset="0"/>
              </a:rPr>
              <a:t> (T3</a:t>
            </a:r>
            <a:r>
              <a:rPr lang="fr-FR" sz="1000" b="1" dirty="0">
                <a:latin typeface="Century" panose="02040604050505020304" pitchFamily="18" charset="0"/>
              </a:rPr>
              <a:t>MD</a:t>
            </a:r>
            <a:r>
              <a:rPr lang="fr-FR" b="1" dirty="0">
                <a:latin typeface="Century" panose="02040604050505020304" pitchFamily="18" charset="0"/>
              </a:rPr>
              <a:t>)</a:t>
            </a:r>
            <a:endParaRPr lang="es-ES" b="1" dirty="0">
              <a:latin typeface="Century" panose="02040604050505020304" pitchFamily="18" charset="0"/>
            </a:endParaRPr>
          </a:p>
          <a:p>
            <a:pPr lvl="2"/>
            <a:r>
              <a:rPr lang="es-ES" dirty="0">
                <a:latin typeface="Century" panose="02040604050505020304" pitchFamily="18" charset="0"/>
              </a:rPr>
              <a:t>-  anisotropía, radio hidrodinámico, coeficientes de fricción traslacional, etc.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30474" y="5376833"/>
            <a:ext cx="11130710" cy="6344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116406" y="5461780"/>
            <a:ext cx="9349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Century" panose="02040604050505020304" pitchFamily="18" charset="0"/>
              </a:rPr>
              <a:t>T4</a:t>
            </a:r>
            <a:r>
              <a:rPr lang="fr-FR" sz="1000" b="1" dirty="0">
                <a:latin typeface="Century" panose="02040604050505020304" pitchFamily="18" charset="0"/>
              </a:rPr>
              <a:t>MD</a:t>
            </a:r>
            <a:r>
              <a:rPr lang="fr-FR" sz="1600" b="1" dirty="0">
                <a:latin typeface="Century" panose="02040604050505020304" pitchFamily="18" charset="0"/>
              </a:rPr>
              <a:t>:</a:t>
            </a:r>
            <a:r>
              <a:rPr lang="fr-FR" sz="1000" b="1" dirty="0">
                <a:latin typeface="Century" panose="02040604050505020304" pitchFamily="18" charset="0"/>
              </a:rPr>
              <a:t> </a:t>
            </a:r>
            <a:r>
              <a:rPr lang="es-ES" b="1" dirty="0">
                <a:latin typeface="Century" panose="02040604050505020304" pitchFamily="18" charset="0"/>
              </a:rPr>
              <a:t>Validación con datos experimentales</a:t>
            </a:r>
          </a:p>
        </p:txBody>
      </p:sp>
    </p:spTree>
    <p:extLst>
      <p:ext uri="{BB962C8B-B14F-4D97-AF65-F5344CB8AC3E}">
        <p14:creationId xmlns:p14="http://schemas.microsoft.com/office/powerpoint/2010/main" val="84837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71820" r="50637" b="5437"/>
          <a:stretch/>
        </p:blipFill>
        <p:spPr>
          <a:xfrm>
            <a:off x="0" y="0"/>
            <a:ext cx="1765118" cy="100148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0" y="1001486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82" y="-93669"/>
            <a:ext cx="2627604" cy="11888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8476" y="846742"/>
            <a:ext cx="86789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latin typeface="Century" panose="02040604050505020304" pitchFamily="18" charset="0"/>
            </a:endParaRPr>
          </a:p>
          <a:p>
            <a:r>
              <a:rPr lang="es-ES" b="1" dirty="0">
                <a:latin typeface="Century" panose="02040604050505020304" pitchFamily="18" charset="0"/>
              </a:rPr>
              <a:t>Fase </a:t>
            </a:r>
            <a:r>
              <a:rPr lang="es-ES" b="1" i="1" dirty="0">
                <a:latin typeface="Century" panose="02040604050505020304" pitchFamily="18" charset="0"/>
              </a:rPr>
              <a:t>Final </a:t>
            </a:r>
            <a:r>
              <a:rPr lang="es-ES" b="1" i="1" dirty="0" err="1">
                <a:latin typeface="Century" panose="02040604050505020304" pitchFamily="18" charset="0"/>
              </a:rPr>
              <a:t>Assessment</a:t>
            </a:r>
            <a:r>
              <a:rPr lang="es-ES" b="1" i="1" dirty="0">
                <a:latin typeface="Century" panose="02040604050505020304" pitchFamily="18" charset="0"/>
              </a:rPr>
              <a:t> </a:t>
            </a:r>
            <a:r>
              <a:rPr lang="es-ES" b="1" dirty="0">
                <a:latin typeface="Century" panose="02040604050505020304" pitchFamily="18" charset="0"/>
              </a:rPr>
              <a:t>(FA) </a:t>
            </a:r>
          </a:p>
          <a:p>
            <a:endParaRPr lang="es-ES" b="1" dirty="0">
              <a:latin typeface="Century" panose="02040604050505020304" pitchFamily="18" charset="0"/>
            </a:endParaRPr>
          </a:p>
          <a:p>
            <a:r>
              <a:rPr lang="es-ES" b="1" dirty="0">
                <a:latin typeface="Century" panose="02040604050505020304" pitchFamily="18" charset="0"/>
              </a:rPr>
              <a:t>T1</a:t>
            </a:r>
            <a:r>
              <a:rPr lang="es-ES" sz="1000" b="1" dirty="0">
                <a:latin typeface="Century" panose="02040604050505020304" pitchFamily="18" charset="0"/>
              </a:rPr>
              <a:t>FA</a:t>
            </a:r>
            <a:r>
              <a:rPr lang="es-ES" sz="1400" b="1" dirty="0">
                <a:latin typeface="Century" panose="02040604050505020304" pitchFamily="18" charset="0"/>
              </a:rPr>
              <a:t>: </a:t>
            </a:r>
            <a:r>
              <a:rPr lang="es-ES" b="1" dirty="0">
                <a:latin typeface="Century" panose="02040604050505020304" pitchFamily="18" charset="0"/>
              </a:rPr>
              <a:t>Asignación de impactos a sistemas de combustión y condiciones operativas</a:t>
            </a:r>
            <a:endParaRPr lang="es-ES" sz="1400" b="1" dirty="0">
              <a:latin typeface="Century" panose="02040604050505020304" pitchFamily="18" charset="0"/>
            </a:endParaRPr>
          </a:p>
          <a:p>
            <a:endParaRPr lang="es-ES" dirty="0">
              <a:latin typeface="Century" panose="02040604050505020304" pitchFamily="18" charset="0"/>
            </a:endParaRPr>
          </a:p>
          <a:p>
            <a:r>
              <a:rPr lang="es-ES" b="1" dirty="0">
                <a:latin typeface="Century" panose="02040604050505020304" pitchFamily="18" charset="0"/>
              </a:rPr>
              <a:t>T2</a:t>
            </a:r>
            <a:r>
              <a:rPr lang="es-ES" sz="1200" b="1" dirty="0">
                <a:latin typeface="Century" panose="02040604050505020304" pitchFamily="18" charset="0"/>
              </a:rPr>
              <a:t>FA</a:t>
            </a:r>
            <a:r>
              <a:rPr lang="es-ES" sz="1600" b="1" dirty="0">
                <a:latin typeface="Century" panose="02040604050505020304" pitchFamily="18" charset="0"/>
              </a:rPr>
              <a:t>: </a:t>
            </a:r>
            <a:r>
              <a:rPr lang="es-ES" b="1" dirty="0">
                <a:latin typeface="Century" panose="02040604050505020304" pitchFamily="18" charset="0"/>
              </a:rPr>
              <a:t>Cuantificación</a:t>
            </a:r>
          </a:p>
          <a:p>
            <a:endParaRPr lang="es-ES" b="1" dirty="0">
              <a:latin typeface="Century" panose="02040604050505020304" pitchFamily="18" charset="0"/>
            </a:endParaRPr>
          </a:p>
          <a:p>
            <a:r>
              <a:rPr lang="es-ES" b="1" dirty="0">
                <a:latin typeface="Century" panose="02040604050505020304" pitchFamily="18" charset="0"/>
              </a:rPr>
              <a:t>D:    -   Página web</a:t>
            </a:r>
          </a:p>
          <a:p>
            <a:pPr marL="742950" lvl="1" indent="-285750">
              <a:buFontTx/>
              <a:buChar char="-"/>
            </a:pPr>
            <a:r>
              <a:rPr lang="es-ES" b="1" dirty="0">
                <a:latin typeface="Century" panose="02040604050505020304" pitchFamily="18" charset="0"/>
              </a:rPr>
              <a:t>Informe anual</a:t>
            </a:r>
          </a:p>
          <a:p>
            <a:pPr marL="742950" lvl="1" indent="-285750">
              <a:buFontTx/>
              <a:buChar char="-"/>
            </a:pPr>
            <a:r>
              <a:rPr lang="es-ES" b="1" dirty="0">
                <a:latin typeface="Century" panose="02040604050505020304" pitchFamily="18" charset="0"/>
              </a:rPr>
              <a:t>Publicaciones</a:t>
            </a:r>
          </a:p>
          <a:p>
            <a:pPr marL="742950" lvl="1" indent="-285750">
              <a:buFontTx/>
              <a:buChar char="-"/>
            </a:pPr>
            <a:r>
              <a:rPr lang="es-ES" b="1" dirty="0">
                <a:latin typeface="Century" panose="02040604050505020304" pitchFamily="18" charset="0"/>
              </a:rPr>
              <a:t>Congresos</a:t>
            </a:r>
          </a:p>
          <a:p>
            <a:endParaRPr lang="es-ES" dirty="0">
              <a:latin typeface="Century" panose="02040604050505020304" pitchFamily="18" charset="0"/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DE71-C667-48BD-998A-2F433AC1F4C4}" type="slidenum">
              <a:rPr lang="es-ES" sz="1600" b="1" smtClean="0">
                <a:latin typeface="Century" panose="02040604050505020304" pitchFamily="18" charset="0"/>
              </a:rPr>
              <a:t>9</a:t>
            </a:fld>
            <a:endParaRPr lang="es-ES" sz="1600" b="1" dirty="0">
              <a:latin typeface="Century" panose="02040604050505020304" pitchFamily="18" charset="0"/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2000" dirty="0">
                <a:latin typeface="Century" panose="02040604050505020304" pitchFamily="18" charset="0"/>
              </a:rPr>
              <a:t>GCM-INTA-UPM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-20139" y="6320065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112544" y="1506237"/>
            <a:ext cx="11130710" cy="2575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4074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13183</TotalTime>
  <Words>361</Words>
  <Application>Microsoft Office PowerPoint</Application>
  <PresentationFormat>Panorámica</PresentationFormat>
  <Paragraphs>137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ROSARIO BALLESTEROS YAÑEZ</dc:creator>
  <cp:lastModifiedBy>Magín Lapuerta Amigo</cp:lastModifiedBy>
  <cp:revision>96</cp:revision>
  <dcterms:created xsi:type="dcterms:W3CDTF">2019-09-25T08:50:40Z</dcterms:created>
  <dcterms:modified xsi:type="dcterms:W3CDTF">2020-06-26T13:43:47Z</dcterms:modified>
</cp:coreProperties>
</file>